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76" r:id="rId4"/>
    <p:sldId id="271" r:id="rId5"/>
    <p:sldId id="259" r:id="rId6"/>
    <p:sldId id="258" r:id="rId7"/>
    <p:sldId id="266" r:id="rId8"/>
    <p:sldId id="278" r:id="rId9"/>
    <p:sldId id="279" r:id="rId10"/>
    <p:sldId id="277" r:id="rId11"/>
    <p:sldId id="270" r:id="rId12"/>
    <p:sldId id="267" r:id="rId13"/>
    <p:sldId id="269" r:id="rId14"/>
    <p:sldId id="280" r:id="rId15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Яночкина Дарья Михайловна" initials="ЯДМ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437" autoAdjust="0"/>
  </p:normalViewPr>
  <p:slideViewPr>
    <p:cSldViewPr snapToGrid="0">
      <p:cViewPr>
        <p:scale>
          <a:sx n="115" d="100"/>
          <a:sy n="115" d="100"/>
        </p:scale>
        <p:origin x="-360" y="-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448" cy="497365"/>
          </a:xfrm>
          <a:prstGeom prst="rect">
            <a:avLst/>
          </a:prstGeom>
        </p:spPr>
        <p:txBody>
          <a:bodyPr vert="horz" lIns="92568" tIns="46284" rIns="92568" bIns="46284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935" y="0"/>
            <a:ext cx="2972448" cy="497365"/>
          </a:xfrm>
          <a:prstGeom prst="rect">
            <a:avLst/>
          </a:prstGeom>
        </p:spPr>
        <p:txBody>
          <a:bodyPr vert="horz" lIns="92568" tIns="46284" rIns="92568" bIns="46284" rtlCol="0"/>
          <a:lstStyle>
            <a:lvl1pPr algn="r">
              <a:defRPr sz="1200"/>
            </a:lvl1pPr>
          </a:lstStyle>
          <a:p>
            <a:fld id="{1FE9FC6E-8AA6-4994-A4FC-AFE3B129538B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7713"/>
            <a:ext cx="6629400" cy="3729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68" tIns="46284" rIns="92568" bIns="46284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6449" y="4725756"/>
            <a:ext cx="5485105" cy="4476273"/>
          </a:xfrm>
          <a:prstGeom prst="rect">
            <a:avLst/>
          </a:prstGeom>
        </p:spPr>
        <p:txBody>
          <a:bodyPr vert="horz" lIns="92568" tIns="46284" rIns="92568" bIns="46284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313"/>
            <a:ext cx="2972448" cy="497365"/>
          </a:xfrm>
          <a:prstGeom prst="rect">
            <a:avLst/>
          </a:prstGeom>
        </p:spPr>
        <p:txBody>
          <a:bodyPr vert="horz" lIns="92568" tIns="46284" rIns="92568" bIns="46284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935" y="9448313"/>
            <a:ext cx="2972448" cy="497365"/>
          </a:xfrm>
          <a:prstGeom prst="rect">
            <a:avLst/>
          </a:prstGeom>
        </p:spPr>
        <p:txBody>
          <a:bodyPr vert="horz" lIns="92568" tIns="46284" rIns="92568" bIns="46284" rtlCol="0" anchor="b"/>
          <a:lstStyle>
            <a:lvl1pPr algn="r">
              <a:defRPr sz="1200"/>
            </a:lvl1pPr>
          </a:lstStyle>
          <a:p>
            <a:fld id="{6750A28E-DC07-454C-8FF8-62203B8743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11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509588" y="1257300"/>
            <a:ext cx="6029325" cy="33909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3B19E1-BF49-454D-9727-5A401B5D9EF1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443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B8BB-CBBE-40BD-A2D9-779324FCBD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1E9-FB43-4F1B-9567-4DE9CFE21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10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B8BB-CBBE-40BD-A2D9-779324FCBD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1E9-FB43-4F1B-9567-4DE9CFE21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763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B8BB-CBBE-40BD-A2D9-779324FCBD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1E9-FB43-4F1B-9567-4DE9CFE21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3221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B8BB-CBBE-40BD-A2D9-779324FCBD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1E9-FB43-4F1B-9567-4DE9CFE21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704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B8BB-CBBE-40BD-A2D9-779324FCBD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1E9-FB43-4F1B-9567-4DE9CFE21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4961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B8BB-CBBE-40BD-A2D9-779324FCBD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1E9-FB43-4F1B-9567-4DE9CFE21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70815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B8BB-CBBE-40BD-A2D9-779324FCBD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1E9-FB43-4F1B-9567-4DE9CFE21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3403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B8BB-CBBE-40BD-A2D9-779324FCBD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1E9-FB43-4F1B-9567-4DE9CFE21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7546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B8BB-CBBE-40BD-A2D9-779324FCBD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1E9-FB43-4F1B-9567-4DE9CFE21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2742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B8BB-CBBE-40BD-A2D9-779324FCBD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1E9-FB43-4F1B-9567-4DE9CFE21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634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1B8BB-CBBE-40BD-A2D9-779324FCBD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FF1E9-FB43-4F1B-9567-4DE9CFE21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178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1B8BB-CBBE-40BD-A2D9-779324FCBD5D}" type="datetimeFigureOut">
              <a:rPr lang="ru-RU" smtClean="0"/>
              <a:t>05.02.2025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4FF1E9-FB43-4F1B-9567-4DE9CFE2100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37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s://login.consultant.ru/link/?req=doc&amp;base=LAW&amp;n=464870&amp;dst=50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35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s://login.consultant.ru/link/?req=doc&amp;base=LAW&amp;n=464870&amp;dst=50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hyperlink" Target="https://login.consultant.ru/link/?req=doc&amp;base=LAW&amp;n=485836&amp;dst=100020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36.em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20.png"/><Relationship Id="rId18" Type="http://schemas.openxmlformats.org/officeDocument/2006/relationships/image" Target="../media/image23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12" Type="http://schemas.openxmlformats.org/officeDocument/2006/relationships/image" Target="../media/image19.pn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11" Type="http://schemas.openxmlformats.org/officeDocument/2006/relationships/image" Target="../media/image18.png"/><Relationship Id="rId5" Type="http://schemas.openxmlformats.org/officeDocument/2006/relationships/image" Target="../media/image15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image" Target="../media/image14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6.png"/><Relationship Id="rId18" Type="http://schemas.openxmlformats.org/officeDocument/2006/relationships/image" Target="../media/image11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5.png"/><Relationship Id="rId17" Type="http://schemas.openxmlformats.org/officeDocument/2006/relationships/image" Target="../media/image10.png"/><Relationship Id="rId2" Type="http://schemas.openxmlformats.org/officeDocument/2006/relationships/image" Target="../media/image24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4.png"/><Relationship Id="rId5" Type="http://schemas.openxmlformats.org/officeDocument/2006/relationships/image" Target="../media/image27.jpeg"/><Relationship Id="rId15" Type="http://schemas.openxmlformats.org/officeDocument/2006/relationships/image" Target="../media/image19.png"/><Relationship Id="rId10" Type="http://schemas.openxmlformats.org/officeDocument/2006/relationships/image" Target="../media/image17.png"/><Relationship Id="rId19" Type="http://schemas.openxmlformats.org/officeDocument/2006/relationships/image" Target="../media/image21.png"/><Relationship Id="rId4" Type="http://schemas.openxmlformats.org/officeDocument/2006/relationships/image" Target="../media/image26.png"/><Relationship Id="rId9" Type="http://schemas.openxmlformats.org/officeDocument/2006/relationships/image" Target="../media/image30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3.jpe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hyperlink" Target="https://login.consultant.ru/link/?req=doc&amp;base=LAW&amp;n=464870&amp;dst=509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hyperlink" Target="https://login.consultant.ru/link/?req=doc&amp;base=LAW&amp;n=479574&amp;dst=100319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4.png"/><Relationship Id="rId7" Type="http://schemas.openxmlformats.org/officeDocument/2006/relationships/image" Target="../media/image19.png"/><Relationship Id="rId12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4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3288" y="3052557"/>
            <a:ext cx="11410036" cy="1932682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endParaRPr lang="ru-RU" sz="2800" b="1" dirty="0" smtClean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по обязательному социальному страхованию 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случай временной нетрудоспособности</a:t>
            </a:r>
          </a:p>
          <a:p>
            <a:pPr>
              <a:spcBef>
                <a:spcPts val="0"/>
              </a:spcBef>
            </a:pPr>
            <a:r>
              <a:rPr lang="ru-RU" sz="32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в связи с материнством  в 2025 году</a:t>
            </a:r>
            <a:endParaRPr lang="ru-RU" sz="3200" dirty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594534" y="6207713"/>
            <a:ext cx="9466523" cy="524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600" b="1" dirty="0" smtClean="0">
                <a:solidFill>
                  <a:srgbClr val="386DB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05.02.2025 год </a:t>
            </a:r>
            <a:endParaRPr lang="ru-RU" altLang="ru-RU" sz="1600" b="1" dirty="0">
              <a:solidFill>
                <a:srgbClr val="386DB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8">
            <a:extLst>
              <a:ext uri="{FF2B5EF4-FFF2-40B4-BE49-F238E27FC236}">
                <a16:creationId xmlns="" xmlns:a16="http://schemas.microsoft.com/office/drawing/2014/main" id="{8B189839-F567-C141-85A7-3182C767F6F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"/>
            <a:ext cx="3971925" cy="2590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98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0372" y="1675254"/>
            <a:ext cx="10683873" cy="3536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grpSp>
        <p:nvGrpSpPr>
          <p:cNvPr id="12" name="Group 47">
            <a:extLst>
              <a:ext uri="{FF2B5EF4-FFF2-40B4-BE49-F238E27FC236}">
                <a16:creationId xmlns=""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383567" y="293623"/>
            <a:ext cx="685839" cy="806651"/>
            <a:chOff x="634994" y="7556702"/>
            <a:chExt cx="914452" cy="1075534"/>
          </a:xfrm>
        </p:grpSpPr>
        <p:pic>
          <p:nvPicPr>
            <p:cNvPr id="13" name="object 5">
              <a:extLst>
                <a:ext uri="{FF2B5EF4-FFF2-40B4-BE49-F238E27FC236}">
                  <a16:creationId xmlns=""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4" name="object 6">
              <a:extLst>
                <a:ext uri="{FF2B5EF4-FFF2-40B4-BE49-F238E27FC236}">
                  <a16:creationId xmlns=""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5" name="object 7">
              <a:extLst>
                <a:ext uri="{FF2B5EF4-FFF2-40B4-BE49-F238E27FC236}">
                  <a16:creationId xmlns=""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6" name="object 8">
              <a:extLst>
                <a:ext uri="{FF2B5EF4-FFF2-40B4-BE49-F238E27FC236}">
                  <a16:creationId xmlns=""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7" name="object 9">
              <a:extLst>
                <a:ext uri="{FF2B5EF4-FFF2-40B4-BE49-F238E27FC236}">
                  <a16:creationId xmlns=""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8" name="object 10">
              <a:extLst>
                <a:ext uri="{FF2B5EF4-FFF2-40B4-BE49-F238E27FC236}">
                  <a16:creationId xmlns=""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9" name="object 11">
              <a:extLst>
                <a:ext uri="{FF2B5EF4-FFF2-40B4-BE49-F238E27FC236}">
                  <a16:creationId xmlns=""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20" name="object 12">
              <a:extLst>
                <a:ext uri="{FF2B5EF4-FFF2-40B4-BE49-F238E27FC236}">
                  <a16:creationId xmlns=""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21" name="object 13">
              <a:extLst>
                <a:ext uri="{FF2B5EF4-FFF2-40B4-BE49-F238E27FC236}">
                  <a16:creationId xmlns=""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22" name="object 14">
              <a:extLst>
                <a:ext uri="{FF2B5EF4-FFF2-40B4-BE49-F238E27FC236}">
                  <a16:creationId xmlns=""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=""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5" name="object 17">
              <a:extLst>
                <a:ext uri="{FF2B5EF4-FFF2-40B4-BE49-F238E27FC236}">
                  <a16:creationId xmlns=""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529862" y="633046"/>
            <a:ext cx="10339754" cy="17851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hlinkClick r:id="rId12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12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hlinkClick r:id="rId12"/>
              </a:rPr>
              <a:t> 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hlinkClick r:id="rId12"/>
              </a:rPr>
              <a:t> 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hlinkClick r:id="rId12"/>
              </a:rPr>
              <a:t>  </a:t>
            </a:r>
          </a:p>
          <a:p>
            <a:pPr algn="just"/>
            <a:endParaRPr lang="ru-RU" dirty="0">
              <a:solidFill>
                <a:srgbClr val="0000FF"/>
              </a:solidFill>
              <a:latin typeface="Arial" panose="020B0604020202020204" pitchFamily="34" charset="0"/>
              <a:hlinkClick r:id="rId1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933" y="192075"/>
            <a:ext cx="9822086" cy="98473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Процесс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формирования документов для автоматического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перерасчета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ранее </a:t>
            </a:r>
            <a:r>
              <a:rPr lang="ru-RU" sz="22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назначенного </a:t>
            </a:r>
            <a:r>
              <a:rPr lang="ru-RU" sz="2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страхового обеспечения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b="1" dirty="0" smtClean="0"/>
              <a:t>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69253" y="1255105"/>
            <a:ext cx="10800363" cy="437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>
              <a:solidFill>
                <a:srgbClr val="000000"/>
              </a:solidFill>
              <a:latin typeface="Bebas Neue"/>
            </a:endParaRPr>
          </a:p>
          <a:p>
            <a:pPr algn="just"/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	Пунктом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13 Правил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получения Фондом пенсионного и социального страхования Российской Федерации сведений и документов, необходимых для назначения и выплаты пособий по временной нетрудоспособности, по беременности и родам, единовременного пособия при рождении ребенка, ежемесячного пособия по уходу за ребенком, утвержденными постановлением Правительства Российской Федерации от 23 ноября 2021 № 2010 определено, что для исчисления пособий по временной нетрудоспособности, по беременности и родам, ежемесячного пособия по уходу за ребенком страховщик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использует сведения о заработной плате застрахованного лица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и об иных выплатах и вознаграждениях в его пользу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из состава сведений индивидуального (персонифицированного) учета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в системах обязательного пенсионного и обязательного социального страхования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случае если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на день назначения соответствующего пособия в составе сведений индивидуального (персонифицированного) учета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отсутствуют сведения о заработной плате застрахованного лица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и об иных выплатах и вознаграждениях в его пользу за расчетный период либо такие сведения учтены </a:t>
            </a:r>
            <a:r>
              <a:rPr lang="ru-RU" sz="1400" u="sng" dirty="0">
                <a:latin typeface="Arial" panose="020B0604020202020204" pitchFamily="34" charset="0"/>
                <a:cs typeface="Arial" panose="020B0604020202020204" pitchFamily="34" charset="0"/>
              </a:rPr>
              <a:t>не в полном объеме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после поступления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необходимых сведений о заработной плате и об иных выплатах и вознаграждениях в пользу застрахованного лица из Федеральной налоговой службы, в том числе уточненных сведений, и отражения их в индивидуальном (персонифицированном) учете в системах обязательного пенсионного и обязательного социального страхования для уточнения размера пособия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используются вновь поступившие сведения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о заработной плате и об иных выплатах и вознаграждениях в пользу застрахованного лица, отраженные в индивидуальном (персонифицированном) учете. Информация об уточненном размере пособия направляется в личный кабинет застрахованного лица на едином портале. Одновременно вновь поступившие сведения о заработной плате застрахованного лица и об иных выплатах и вознаграждениях в его пользу направляются страховщиком страхователю. </a:t>
            </a:r>
          </a:p>
        </p:txBody>
      </p:sp>
    </p:spTree>
    <p:extLst>
      <p:ext uri="{BB962C8B-B14F-4D97-AF65-F5344CB8AC3E}">
        <p14:creationId xmlns:p14="http://schemas.microsoft.com/office/powerpoint/2010/main" val="2013792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0372" y="1675254"/>
            <a:ext cx="10683873" cy="3536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grpSp>
        <p:nvGrpSpPr>
          <p:cNvPr id="12" name="Group 47">
            <a:extLst>
              <a:ext uri="{FF2B5EF4-FFF2-40B4-BE49-F238E27FC236}">
                <a16:creationId xmlns=""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383567" y="293623"/>
            <a:ext cx="685839" cy="806651"/>
            <a:chOff x="634994" y="7556702"/>
            <a:chExt cx="914452" cy="1075534"/>
          </a:xfrm>
        </p:grpSpPr>
        <p:pic>
          <p:nvPicPr>
            <p:cNvPr id="13" name="object 5">
              <a:extLst>
                <a:ext uri="{FF2B5EF4-FFF2-40B4-BE49-F238E27FC236}">
                  <a16:creationId xmlns=""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4" name="object 6">
              <a:extLst>
                <a:ext uri="{FF2B5EF4-FFF2-40B4-BE49-F238E27FC236}">
                  <a16:creationId xmlns=""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5" name="object 7">
              <a:extLst>
                <a:ext uri="{FF2B5EF4-FFF2-40B4-BE49-F238E27FC236}">
                  <a16:creationId xmlns=""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6" name="object 8">
              <a:extLst>
                <a:ext uri="{FF2B5EF4-FFF2-40B4-BE49-F238E27FC236}">
                  <a16:creationId xmlns=""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7" name="object 9">
              <a:extLst>
                <a:ext uri="{FF2B5EF4-FFF2-40B4-BE49-F238E27FC236}">
                  <a16:creationId xmlns=""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8" name="object 10">
              <a:extLst>
                <a:ext uri="{FF2B5EF4-FFF2-40B4-BE49-F238E27FC236}">
                  <a16:creationId xmlns=""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9" name="object 11">
              <a:extLst>
                <a:ext uri="{FF2B5EF4-FFF2-40B4-BE49-F238E27FC236}">
                  <a16:creationId xmlns=""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20" name="object 12">
              <a:extLst>
                <a:ext uri="{FF2B5EF4-FFF2-40B4-BE49-F238E27FC236}">
                  <a16:creationId xmlns=""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21" name="object 13">
              <a:extLst>
                <a:ext uri="{FF2B5EF4-FFF2-40B4-BE49-F238E27FC236}">
                  <a16:creationId xmlns=""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22" name="object 14">
              <a:extLst>
                <a:ext uri="{FF2B5EF4-FFF2-40B4-BE49-F238E27FC236}">
                  <a16:creationId xmlns=""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=""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5" name="object 17">
              <a:extLst>
                <a:ext uri="{FF2B5EF4-FFF2-40B4-BE49-F238E27FC236}">
                  <a16:creationId xmlns=""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529862" y="633046"/>
            <a:ext cx="10339754" cy="17851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hlinkClick r:id="rId12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12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hlinkClick r:id="rId12"/>
              </a:rPr>
              <a:t> 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hlinkClick r:id="rId12"/>
              </a:rPr>
              <a:t> 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hlinkClick r:id="rId12"/>
              </a:rPr>
              <a:t>  </a:t>
            </a:r>
          </a:p>
          <a:p>
            <a:pPr algn="just"/>
            <a:endParaRPr lang="ru-RU" dirty="0">
              <a:solidFill>
                <a:srgbClr val="0000FF"/>
              </a:solidFill>
              <a:latin typeface="Arial" panose="020B0604020202020204" pitchFamily="34" charset="0"/>
              <a:hlinkClick r:id="rId12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86080" y="293623"/>
            <a:ext cx="983940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Bebas Neue"/>
            </a:endParaRPr>
          </a:p>
          <a:p>
            <a:pPr algn="ctr"/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настоящее время для автоматического перерасчета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связи с вновь поступившими, в том числе уточненными, сведениями о заработной плате и об иных выплатах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вознаграждениях в пользу застрахованного лица подлежат </a:t>
            </a:r>
            <a:endParaRPr lang="ru-RU" b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следующие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виды пособий: </a:t>
            </a:r>
            <a:endParaRPr lang="ru-RU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34277" y="2244060"/>
            <a:ext cx="9906638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100" dirty="0">
              <a:solidFill>
                <a:srgbClr val="000000"/>
              </a:solidFill>
              <a:latin typeface="Bebas Neue"/>
            </a:endParaRPr>
          </a:p>
          <a:p>
            <a:endParaRPr lang="ru-RU" sz="1100" dirty="0">
              <a:latin typeface="Bebas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bas Neue"/>
              </a:rPr>
              <a:t>Пособие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"/>
              </a:rPr>
              <a:t>по временной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bas Neue"/>
              </a:rPr>
              <a:t>нетрудоспособности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bas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bas Neue"/>
              </a:rPr>
              <a:t>Пособие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"/>
              </a:rPr>
              <a:t>по беременности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bas Neue"/>
              </a:rPr>
              <a:t>родам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bas Neue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bas Neue"/>
              </a:rPr>
              <a:t>Пособие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"/>
              </a:rPr>
              <a:t>по временной нетрудоспособности в связи с несчастным случаем на производстве или профессиональным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bas Neue"/>
              </a:rPr>
              <a:t>заболеванием</a:t>
            </a:r>
          </a:p>
          <a:p>
            <a:endParaRPr lang="ru-RU" b="1" dirty="0">
              <a:solidFill>
                <a:schemeClr val="accent1">
                  <a:lumMod val="50000"/>
                </a:schemeClr>
              </a:solidFill>
              <a:latin typeface="Bebas Neue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Bebas Neue"/>
              </a:rPr>
              <a:t>ДОРАБАТЫВАЕТСЯ </a:t>
            </a:r>
            <a:r>
              <a:rPr lang="ru-RU" b="1" dirty="0">
                <a:solidFill>
                  <a:srgbClr val="C00000"/>
                </a:solidFill>
                <a:latin typeface="Bebas Neue"/>
              </a:rPr>
              <a:t>ПРОЦЕСС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"/>
              </a:rPr>
              <a:t>для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bas Neue"/>
              </a:rPr>
              <a:t>:</a:t>
            </a:r>
          </a:p>
          <a:p>
            <a:endParaRPr lang="ru-RU" dirty="0">
              <a:solidFill>
                <a:schemeClr val="accent1">
                  <a:lumMod val="50000"/>
                </a:schemeClr>
              </a:solidFill>
              <a:latin typeface="Bebas Neue"/>
            </a:endParaRPr>
          </a:p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bas Neue"/>
              </a:rPr>
              <a:t>Ежемесячное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Bebas Neue"/>
              </a:rPr>
              <a:t>пособие по уходу за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Bebas Neue"/>
              </a:rPr>
              <a:t>ребенком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Bebas Neue"/>
            </a:endParaRPr>
          </a:p>
        </p:txBody>
      </p:sp>
      <p:pic>
        <p:nvPicPr>
          <p:cNvPr id="26" name="Picture 6" descr="Иконка калькулятор, numbers, размер 512x512 | id45350 | iconbird.com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2986" y="3460358"/>
            <a:ext cx="2936630" cy="307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9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376974" y="123077"/>
            <a:ext cx="9014800" cy="722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8" name="AutoShape 4" descr="Госуслуги получили новый бренд | Digital Russia"/>
          <p:cNvSpPr>
            <a:spLocks noChangeAspect="1" noChangeArrowheads="1"/>
          </p:cNvSpPr>
          <p:nvPr/>
        </p:nvSpPr>
        <p:spPr bwMode="auto">
          <a:xfrm>
            <a:off x="4818103" y="3349777"/>
            <a:ext cx="3508212" cy="350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Group 3">
            <a:extLst>
              <a:ext uri="{FF2B5EF4-FFF2-40B4-BE49-F238E27FC236}">
                <a16:creationId xmlns="" xmlns:a16="http://schemas.microsoft.com/office/drawing/2014/main" id="{BCC282DF-5750-4B40-8125-A62235A1766D}"/>
              </a:ext>
            </a:extLst>
          </p:cNvPr>
          <p:cNvGrpSpPr/>
          <p:nvPr/>
        </p:nvGrpSpPr>
        <p:grpSpPr>
          <a:xfrm>
            <a:off x="270642" y="107071"/>
            <a:ext cx="685839" cy="806645"/>
            <a:chOff x="634994" y="480009"/>
            <a:chExt cx="914452" cy="1075526"/>
          </a:xfrm>
        </p:grpSpPr>
        <p:pic>
          <p:nvPicPr>
            <p:cNvPr id="12" name="object 3">
              <a:extLst>
                <a:ext uri="{FF2B5EF4-FFF2-40B4-BE49-F238E27FC236}">
                  <a16:creationId xmlns="" xmlns:a16="http://schemas.microsoft.com/office/drawing/2014/main" id="{320C4FB6-0CD5-784A-8B84-B131BD54605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3" name="object 4">
              <a:extLst>
                <a:ext uri="{FF2B5EF4-FFF2-40B4-BE49-F238E27FC236}">
                  <a16:creationId xmlns="" xmlns:a16="http://schemas.microsoft.com/office/drawing/2014/main" id="{7CBC26A7-2382-904E-A99F-28470A8B19D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4" name="object 5">
              <a:extLst>
                <a:ext uri="{FF2B5EF4-FFF2-40B4-BE49-F238E27FC236}">
                  <a16:creationId xmlns="" xmlns:a16="http://schemas.microsoft.com/office/drawing/2014/main" id="{043153D8-FB6D-6247-AF8A-A43EABA248E8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5" name="object 6">
              <a:extLst>
                <a:ext uri="{FF2B5EF4-FFF2-40B4-BE49-F238E27FC236}">
                  <a16:creationId xmlns="" xmlns:a16="http://schemas.microsoft.com/office/drawing/2014/main" id="{C0ED31B9-19AF-F041-8F61-DA6D06AE26F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6" name="object 7">
              <a:extLst>
                <a:ext uri="{FF2B5EF4-FFF2-40B4-BE49-F238E27FC236}">
                  <a16:creationId xmlns="" xmlns:a16="http://schemas.microsoft.com/office/drawing/2014/main" id="{29CDCD50-E441-3347-8B47-FE2D684F568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="" xmlns:a16="http://schemas.microsoft.com/office/drawing/2014/main" id="{7F89ECCA-E190-5F43-AADB-B72A0949B6F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8" name="object 9">
              <a:extLst>
                <a:ext uri="{FF2B5EF4-FFF2-40B4-BE49-F238E27FC236}">
                  <a16:creationId xmlns="" xmlns:a16="http://schemas.microsoft.com/office/drawing/2014/main" id="{47C2725A-7534-2748-9087-D86FBBA0571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9" name="object 10">
              <a:extLst>
                <a:ext uri="{FF2B5EF4-FFF2-40B4-BE49-F238E27FC236}">
                  <a16:creationId xmlns="" xmlns:a16="http://schemas.microsoft.com/office/drawing/2014/main" id="{966F9335-04A6-F949-BE71-D457C02A39A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0" name="object 11">
              <a:extLst>
                <a:ext uri="{FF2B5EF4-FFF2-40B4-BE49-F238E27FC236}">
                  <a16:creationId xmlns="" xmlns:a16="http://schemas.microsoft.com/office/drawing/2014/main" id="{DC377D67-A0F1-BC48-B139-458C23E7B21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1" name="object 12">
              <a:extLst>
                <a:ext uri="{FF2B5EF4-FFF2-40B4-BE49-F238E27FC236}">
                  <a16:creationId xmlns="" xmlns:a16="http://schemas.microsoft.com/office/drawing/2014/main" id="{F577E3D8-F82B-FC4C-BE1F-CF11AD866AA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2" name="object 13">
              <a:extLst>
                <a:ext uri="{FF2B5EF4-FFF2-40B4-BE49-F238E27FC236}">
                  <a16:creationId xmlns="" xmlns:a16="http://schemas.microsoft.com/office/drawing/2014/main" id="{3C2D1D7D-4538-0E4B-A013-28430E13339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3" name="object 14">
              <a:extLst>
                <a:ext uri="{FF2B5EF4-FFF2-40B4-BE49-F238E27FC236}">
                  <a16:creationId xmlns="" xmlns:a16="http://schemas.microsoft.com/office/drawing/2014/main" id="{AAEFEDCD-F47B-254A-9963-7F13692D2D44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4" name="object 15">
              <a:extLst>
                <a:ext uri="{FF2B5EF4-FFF2-40B4-BE49-F238E27FC236}">
                  <a16:creationId xmlns="" xmlns:a16="http://schemas.microsoft.com/office/drawing/2014/main" id="{FA8BA810-E786-2B46-9451-DC33FCD19EF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39" name="Прямоугольник 38"/>
          <p:cNvSpPr/>
          <p:nvPr/>
        </p:nvSpPr>
        <p:spPr>
          <a:xfrm>
            <a:off x="906475" y="1228921"/>
            <a:ext cx="1070213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  <a:hlinkClick r:id="rId12"/>
            </a:endParaRP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2000" dirty="0"/>
          </a:p>
          <a:p>
            <a:pPr marL="285750" indent="-285750" algn="just">
              <a:buFont typeface="Wingdings" panose="05000000000000000000" pitchFamily="2" charset="2"/>
              <a:buChar char="§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50494" y="1614609"/>
            <a:ext cx="33730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января </a:t>
            </a:r>
            <a:r>
              <a:rPr lang="ru-RU" sz="1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2025 г</a:t>
            </a:r>
            <a:r>
              <a:rPr lang="ru-RU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sz="1600" b="1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600" dirty="0"/>
          </a:p>
          <a:p>
            <a:pPr marL="0" indent="0">
              <a:buNone/>
            </a:pPr>
            <a:r>
              <a:rPr lang="ru-RU" sz="1600" dirty="0"/>
              <a:t>Возмещение расходов страхователю на выплату социального пособия на погребение осуществляется СФР в соответствии с Порядком возмещения расходов страхователю на выплату социального пособия на погребение, а также возмещения стоимости услуг, предоставляемых согласно гарантированному перечню услуг по погребению, специализированной службе по вопросам похоронного дела, утвержденным </a:t>
            </a:r>
            <a:r>
              <a:rPr lang="ru-RU" sz="1600" b="1" dirty="0"/>
              <a:t>приказом СФР от 28 июля 2023 г. № 1471 </a:t>
            </a:r>
            <a:r>
              <a:rPr lang="ru-RU" sz="1600" dirty="0"/>
              <a:t>	</a:t>
            </a:r>
          </a:p>
          <a:p>
            <a:pPr marL="0" indent="0">
              <a:buNone/>
            </a:pP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3657" y="1403593"/>
            <a:ext cx="6904892" cy="28782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 1 января 2025 г</a:t>
            </a:r>
            <a:r>
              <a:rPr lang="ru-RU" sz="16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25" name="Заголовок 8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4252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ВОЗМЕЩЕНИЕ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РАСХОДОВ СТРАХОВАТЕЛЮ НА ВЫПЛАТУ СОЦИАЛЬНОГО ПОСОБИЯ НА ПОГРЕБЕНИЕ </a:t>
            </a:r>
            <a:endParaRPr lang="ru-RU" sz="22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18102" y="1821893"/>
            <a:ext cx="665642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ru-RU" b="1" dirty="0">
                <a:latin typeface="Calibri" panose="020F0502020204030204" pitchFamily="34" charset="0"/>
              </a:rPr>
              <a:t>Приказ СФР от 11 июня 2024 г. № 965 </a:t>
            </a:r>
            <a:r>
              <a:rPr lang="ru-RU" dirty="0">
                <a:latin typeface="Calibri" panose="020F0502020204030204" pitchFamily="34" charset="0"/>
              </a:rPr>
              <a:t>«О признании утратившим силу приказа Фонда пенсионного и социального страхования Российской Федерации от 28 июля 2023 г. № 1471», </a:t>
            </a:r>
            <a:r>
              <a:rPr lang="ru-RU" b="1" dirty="0">
                <a:latin typeface="Calibri" panose="020F0502020204030204" pitchFamily="34" charset="0"/>
              </a:rPr>
              <a:t>вступающий в силу с 1 января 2025 г.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84017" y="3181578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социальное пособие на погребение назначается и выплачивается напрямую страховщиком</a:t>
            </a:r>
            <a:r>
              <a:rPr lang="ru-RU" sz="2000" b="1" dirty="0">
                <a:latin typeface="Calibri" panose="020F0502020204030204" pitchFamily="34" charset="0"/>
              </a:rPr>
              <a:t> </a:t>
            </a:r>
            <a:endParaRPr lang="ru-RU" sz="2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907691" y="4028440"/>
            <a:ext cx="6410857" cy="14157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>
              <a:solidFill>
                <a:srgbClr val="000000"/>
              </a:solidFill>
            </a:endParaRPr>
          </a:p>
          <a:p>
            <a:endParaRPr lang="ru-RU" sz="16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alibri" panose="020F0502020204030204" pitchFamily="34" charset="0"/>
              </a:rPr>
              <a:t>Федеральный </a:t>
            </a:r>
            <a:r>
              <a:rPr lang="ru-RU" dirty="0">
                <a:latin typeface="Calibri" panose="020F0502020204030204" pitchFamily="34" charset="0"/>
              </a:rPr>
              <a:t>закон от 12 января 1996 г. № </a:t>
            </a:r>
            <a:r>
              <a:rPr lang="ru-RU" dirty="0" smtClean="0">
                <a:latin typeface="Calibri" panose="020F0502020204030204" pitchFamily="34" charset="0"/>
              </a:rPr>
              <a:t>8-ФЗ</a:t>
            </a:r>
          </a:p>
          <a:p>
            <a:r>
              <a:rPr lang="ru-RU" dirty="0" smtClean="0">
                <a:latin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</a:rPr>
              <a:t>«О погребении и похоронном </a:t>
            </a:r>
            <a:r>
              <a:rPr lang="ru-RU" dirty="0" smtClean="0">
                <a:latin typeface="Calibri" panose="020F0502020204030204" pitchFamily="34" charset="0"/>
              </a:rPr>
              <a:t>деле»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Calibri" panose="020F0502020204030204" pitchFamily="34" charset="0"/>
              </a:rPr>
              <a:t>Единый стандарт</a:t>
            </a:r>
            <a:endParaRPr lang="ru-RU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1118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376974" y="123077"/>
            <a:ext cx="9014800" cy="722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8" name="AutoShape 4" descr="Госуслуги получили новый бренд | Digital Russia"/>
          <p:cNvSpPr>
            <a:spLocks noChangeAspect="1" noChangeArrowheads="1"/>
          </p:cNvSpPr>
          <p:nvPr/>
        </p:nvSpPr>
        <p:spPr bwMode="auto">
          <a:xfrm>
            <a:off x="5448543" y="3980220"/>
            <a:ext cx="2877771" cy="28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Group 3">
            <a:extLst>
              <a:ext uri="{FF2B5EF4-FFF2-40B4-BE49-F238E27FC236}">
                <a16:creationId xmlns="" xmlns:a16="http://schemas.microsoft.com/office/drawing/2014/main" id="{BCC282DF-5750-4B40-8125-A62235A1766D}"/>
              </a:ext>
            </a:extLst>
          </p:cNvPr>
          <p:cNvGrpSpPr/>
          <p:nvPr/>
        </p:nvGrpSpPr>
        <p:grpSpPr>
          <a:xfrm>
            <a:off x="270642" y="107071"/>
            <a:ext cx="685839" cy="806645"/>
            <a:chOff x="634994" y="480009"/>
            <a:chExt cx="914452" cy="1075526"/>
          </a:xfrm>
        </p:grpSpPr>
        <p:pic>
          <p:nvPicPr>
            <p:cNvPr id="12" name="object 3">
              <a:extLst>
                <a:ext uri="{FF2B5EF4-FFF2-40B4-BE49-F238E27FC236}">
                  <a16:creationId xmlns="" xmlns:a16="http://schemas.microsoft.com/office/drawing/2014/main" id="{320C4FB6-0CD5-784A-8B84-B131BD54605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3" name="object 4">
              <a:extLst>
                <a:ext uri="{FF2B5EF4-FFF2-40B4-BE49-F238E27FC236}">
                  <a16:creationId xmlns="" xmlns:a16="http://schemas.microsoft.com/office/drawing/2014/main" id="{7CBC26A7-2382-904E-A99F-28470A8B19D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4" name="object 5">
              <a:extLst>
                <a:ext uri="{FF2B5EF4-FFF2-40B4-BE49-F238E27FC236}">
                  <a16:creationId xmlns="" xmlns:a16="http://schemas.microsoft.com/office/drawing/2014/main" id="{043153D8-FB6D-6247-AF8A-A43EABA248E8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5" name="object 6">
              <a:extLst>
                <a:ext uri="{FF2B5EF4-FFF2-40B4-BE49-F238E27FC236}">
                  <a16:creationId xmlns="" xmlns:a16="http://schemas.microsoft.com/office/drawing/2014/main" id="{C0ED31B9-19AF-F041-8F61-DA6D06AE26F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6" name="object 7">
              <a:extLst>
                <a:ext uri="{FF2B5EF4-FFF2-40B4-BE49-F238E27FC236}">
                  <a16:creationId xmlns="" xmlns:a16="http://schemas.microsoft.com/office/drawing/2014/main" id="{29CDCD50-E441-3347-8B47-FE2D684F568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="" xmlns:a16="http://schemas.microsoft.com/office/drawing/2014/main" id="{7F89ECCA-E190-5F43-AADB-B72A0949B6F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8" name="object 9">
              <a:extLst>
                <a:ext uri="{FF2B5EF4-FFF2-40B4-BE49-F238E27FC236}">
                  <a16:creationId xmlns="" xmlns:a16="http://schemas.microsoft.com/office/drawing/2014/main" id="{47C2725A-7534-2748-9087-D86FBBA0571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9" name="object 10">
              <a:extLst>
                <a:ext uri="{FF2B5EF4-FFF2-40B4-BE49-F238E27FC236}">
                  <a16:creationId xmlns="" xmlns:a16="http://schemas.microsoft.com/office/drawing/2014/main" id="{966F9335-04A6-F949-BE71-D457C02A39A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0" name="object 11">
              <a:extLst>
                <a:ext uri="{FF2B5EF4-FFF2-40B4-BE49-F238E27FC236}">
                  <a16:creationId xmlns="" xmlns:a16="http://schemas.microsoft.com/office/drawing/2014/main" id="{DC377D67-A0F1-BC48-B139-458C23E7B21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1" name="object 12">
              <a:extLst>
                <a:ext uri="{FF2B5EF4-FFF2-40B4-BE49-F238E27FC236}">
                  <a16:creationId xmlns="" xmlns:a16="http://schemas.microsoft.com/office/drawing/2014/main" id="{F577E3D8-F82B-FC4C-BE1F-CF11AD866AA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2" name="object 13">
              <a:extLst>
                <a:ext uri="{FF2B5EF4-FFF2-40B4-BE49-F238E27FC236}">
                  <a16:creationId xmlns="" xmlns:a16="http://schemas.microsoft.com/office/drawing/2014/main" id="{3C2D1D7D-4538-0E4B-A013-28430E13339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3" name="object 14">
              <a:extLst>
                <a:ext uri="{FF2B5EF4-FFF2-40B4-BE49-F238E27FC236}">
                  <a16:creationId xmlns="" xmlns:a16="http://schemas.microsoft.com/office/drawing/2014/main" id="{AAEFEDCD-F47B-254A-9963-7F13692D2D44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4" name="object 15">
              <a:extLst>
                <a:ext uri="{FF2B5EF4-FFF2-40B4-BE49-F238E27FC236}">
                  <a16:creationId xmlns="" xmlns:a16="http://schemas.microsoft.com/office/drawing/2014/main" id="{FA8BA810-E786-2B46-9451-DC33FCD19EF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39" name="Прямоугольник 38"/>
          <p:cNvSpPr/>
          <p:nvPr/>
        </p:nvSpPr>
        <p:spPr>
          <a:xfrm>
            <a:off x="587715" y="1484987"/>
            <a:ext cx="1109123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§"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Приказ Фонда пенсионного и социального страхования Российской Федерации от 29 декабря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2024г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№2712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«Об утверждении Решения о порядке предоставления субсидии в целях создания (оборудования) рабочих мест для трудоустройства инвалидов».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26314" y="4132376"/>
            <a:ext cx="3352638" cy="232997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60220" y="123077"/>
            <a:ext cx="10287653" cy="13619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11480" algn="just">
              <a:spcBef>
                <a:spcPts val="265"/>
              </a:spcBef>
              <a:spcAft>
                <a:spcPts val="0"/>
              </a:spcAft>
            </a:pPr>
            <a:r>
              <a:rPr lang="ru-RU" sz="2000" b="1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Предоставление </a:t>
            </a: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субсидий СФР юридическим лицам, включая некоммерческие организации, и индивидуальным предпринимателям в целях стимулирования занятости отдельных категорий граждан в 2025 году</a:t>
            </a:r>
          </a:p>
          <a:p>
            <a:pPr indent="411480" algn="just">
              <a:spcBef>
                <a:spcPts val="265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20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67215" y="2629291"/>
            <a:ext cx="108507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61849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Приказ Фонда пенсионного и социального страхования Российской Федерации от 29 декабря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2024г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№2713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«Об утверждении Решения о порядке предоставления субсидии на государственную поддержку трудоустройства работников из другой местности или других территорий».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446" y="4307347"/>
            <a:ext cx="73990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§"/>
              <a:tabLst>
                <a:tab pos="618490" algn="l"/>
              </a:tabLst>
            </a:pP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Приказ Фонда пенсионного и социального страхования Российской Федерации 29 декабря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2024г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ru-RU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№2714 </a:t>
            </a:r>
            <a:r>
              <a:rPr lang="ru-RU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«Об утверждении Решения о порядке предоставления субсидии на государственную поддержку стимулирования найма отдельных категорий граждан».</a:t>
            </a:r>
            <a:endParaRPr lang="ru-RU" sz="16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33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BCC282DF-5750-4B40-8125-A62235A1766D}"/>
              </a:ext>
            </a:extLst>
          </p:cNvPr>
          <p:cNvGrpSpPr/>
          <p:nvPr/>
        </p:nvGrpSpPr>
        <p:grpSpPr>
          <a:xfrm>
            <a:off x="270642" y="107071"/>
            <a:ext cx="942696" cy="1290906"/>
            <a:chOff x="634994" y="480009"/>
            <a:chExt cx="914452" cy="1075526"/>
          </a:xfrm>
        </p:grpSpPr>
        <p:pic>
          <p:nvPicPr>
            <p:cNvPr id="5" name="object 3">
              <a:extLst>
                <a:ext uri="{FF2B5EF4-FFF2-40B4-BE49-F238E27FC236}">
                  <a16:creationId xmlns="" xmlns:a16="http://schemas.microsoft.com/office/drawing/2014/main" id="{320C4FB6-0CD5-784A-8B84-B131BD54605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6" name="object 4">
              <a:extLst>
                <a:ext uri="{FF2B5EF4-FFF2-40B4-BE49-F238E27FC236}">
                  <a16:creationId xmlns="" xmlns:a16="http://schemas.microsoft.com/office/drawing/2014/main" id="{7CBC26A7-2382-904E-A99F-28470A8B19D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7" name="object 5">
              <a:extLst>
                <a:ext uri="{FF2B5EF4-FFF2-40B4-BE49-F238E27FC236}">
                  <a16:creationId xmlns="" xmlns:a16="http://schemas.microsoft.com/office/drawing/2014/main" id="{043153D8-FB6D-6247-AF8A-A43EABA248E8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8" name="object 6">
              <a:extLst>
                <a:ext uri="{FF2B5EF4-FFF2-40B4-BE49-F238E27FC236}">
                  <a16:creationId xmlns="" xmlns:a16="http://schemas.microsoft.com/office/drawing/2014/main" id="{C0ED31B9-19AF-F041-8F61-DA6D06AE26F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9" name="object 7">
              <a:extLst>
                <a:ext uri="{FF2B5EF4-FFF2-40B4-BE49-F238E27FC236}">
                  <a16:creationId xmlns="" xmlns:a16="http://schemas.microsoft.com/office/drawing/2014/main" id="{29CDCD50-E441-3347-8B47-FE2D684F568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0" name="object 8">
              <a:extLst>
                <a:ext uri="{FF2B5EF4-FFF2-40B4-BE49-F238E27FC236}">
                  <a16:creationId xmlns="" xmlns:a16="http://schemas.microsoft.com/office/drawing/2014/main" id="{7F89ECCA-E190-5F43-AADB-B72A0949B6F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1" name="object 9">
              <a:extLst>
                <a:ext uri="{FF2B5EF4-FFF2-40B4-BE49-F238E27FC236}">
                  <a16:creationId xmlns="" xmlns:a16="http://schemas.microsoft.com/office/drawing/2014/main" id="{47C2725A-7534-2748-9087-D86FBBA0571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2" name="object 10">
              <a:extLst>
                <a:ext uri="{FF2B5EF4-FFF2-40B4-BE49-F238E27FC236}">
                  <a16:creationId xmlns="" xmlns:a16="http://schemas.microsoft.com/office/drawing/2014/main" id="{966F9335-04A6-F949-BE71-D457C02A39A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13" name="object 11">
              <a:extLst>
                <a:ext uri="{FF2B5EF4-FFF2-40B4-BE49-F238E27FC236}">
                  <a16:creationId xmlns="" xmlns:a16="http://schemas.microsoft.com/office/drawing/2014/main" id="{DC377D67-A0F1-BC48-B139-458C23E7B21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14" name="object 12">
              <a:extLst>
                <a:ext uri="{FF2B5EF4-FFF2-40B4-BE49-F238E27FC236}">
                  <a16:creationId xmlns="" xmlns:a16="http://schemas.microsoft.com/office/drawing/2014/main" id="{F577E3D8-F82B-FC4C-BE1F-CF11AD866AA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15" name="object 13">
              <a:extLst>
                <a:ext uri="{FF2B5EF4-FFF2-40B4-BE49-F238E27FC236}">
                  <a16:creationId xmlns="" xmlns:a16="http://schemas.microsoft.com/office/drawing/2014/main" id="{3C2D1D7D-4538-0E4B-A013-28430E13339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16" name="object 14">
              <a:extLst>
                <a:ext uri="{FF2B5EF4-FFF2-40B4-BE49-F238E27FC236}">
                  <a16:creationId xmlns="" xmlns:a16="http://schemas.microsoft.com/office/drawing/2014/main" id="{AAEFEDCD-F47B-254A-9963-7F13692D2D44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7" name="object 15">
              <a:extLst>
                <a:ext uri="{FF2B5EF4-FFF2-40B4-BE49-F238E27FC236}">
                  <a16:creationId xmlns="" xmlns:a16="http://schemas.microsoft.com/office/drawing/2014/main" id="{FA8BA810-E786-2B46-9451-DC33FCD19EF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sp>
        <p:nvSpPr>
          <p:cNvPr id="18" name="Заголовок 17"/>
          <p:cNvSpPr>
            <a:spLocks noGrp="1"/>
          </p:cNvSpPr>
          <p:nvPr>
            <p:ph type="title"/>
          </p:nvPr>
        </p:nvSpPr>
        <p:spPr>
          <a:xfrm>
            <a:off x="938315" y="832590"/>
            <a:ext cx="10515600" cy="486119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87881" y="2540977"/>
            <a:ext cx="112234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t.me/sfr070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официальный телеграмм-чат </a:t>
            </a:r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страхователей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регионального</a:t>
            </a:r>
          </a:p>
          <a:p>
            <a:r>
              <a:rPr lang="ru-RU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Отделения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80292" y="3371974"/>
            <a:ext cx="96449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://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lk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sfr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gov</a:t>
            </a:r>
            <a:r>
              <a:rPr lang="ru-RU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400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личный кабинет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получателя социальных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услуг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7923" y="4258915"/>
            <a:ext cx="113367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8-800-100-00-01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- единый контакт-центр </a:t>
            </a:r>
            <a:r>
              <a:rPr lang="ru-RU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взаимодействия с 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гражданами 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 rot="10800000" flipV="1">
            <a:off x="105508" y="5315141"/>
            <a:ext cx="913520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spcAft>
                <a:spcPts val="0"/>
              </a:spcAft>
            </a:pPr>
            <a:r>
              <a:rPr lang="ru-RU" sz="2400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8 (8112) 700 201</a:t>
            </a:r>
            <a:r>
              <a:rPr lang="ru-RU" sz="2400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- консультирование страхователей</a:t>
            </a:r>
            <a:endParaRPr lang="ru-RU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18782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3941" y="220772"/>
            <a:ext cx="1502229" cy="13169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6332" y="1263866"/>
            <a:ext cx="10471638" cy="540070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285750" algn="just"/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29.12.2006 № 255-ФЗ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обязательном социальном страховании на случай временной нетрудоспособности и в связи с материнством»</a:t>
            </a:r>
            <a:endParaRPr lang="en-US" sz="17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 algn="just"/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от 24.07.1998 № 125-ФЗ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обязательном социальном страховании от несчастных случаев на производстве и профессиональных заболеваний»</a:t>
            </a:r>
          </a:p>
          <a:p>
            <a:pPr marL="514350" indent="-285750" algn="just"/>
            <a:r>
              <a:rPr lang="ru-RU" sz="17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</a:t>
            </a:r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 от 16.07.1999 N 165-ФЗ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основах обязательного социального страхования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514350" indent="-285750" algn="just"/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Федеральный закон от 19.05.1995 № 81-ФЗ</a:t>
            </a:r>
            <a:r>
              <a:rPr lang="ru-RU" sz="17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 государственных пособиях гражданам, имеющим детей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514350" indent="-285750" algn="just"/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23.11.2021 N 2010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«Об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утверждении Правил получения Фондом пенсионного и социального страхования Российской Федерации сведений и документов, необходимых для назначения и выплаты пособий по временной нетрудоспособности, по беременности и родам, единовременного пособия при рождении ребенка, ежемесячного пособия по уходу за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ребенком»</a:t>
            </a:r>
          </a:p>
          <a:p>
            <a:pPr marL="514350" indent="-285750" algn="just"/>
            <a:r>
              <a:rPr lang="ru-RU" sz="17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Постановление Правительства РФ от 16.12.2017 N 1567 </a:t>
            </a:r>
            <a:r>
              <a:rPr lang="ru-RU" sz="17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"Об утверждении Правил информационного взаимодействия страховщика, страхователей, медицинских организаций и федеральных государственных учреждений медико-социальной экспертизы по обмену сведениями в целях формирования листка нетрудоспособности в форме электронного </a:t>
            </a:r>
            <a:r>
              <a:rPr lang="ru-RU" sz="17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документа»</a:t>
            </a:r>
          </a:p>
          <a:p>
            <a:pPr marL="514350" indent="-285750" algn="just"/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Приказ СФР от 12.01.2024 N 9 (Зарегистрировано в Минюсте России 22.04.2024 N 77944) </a:t>
            </a:r>
            <a:r>
              <a:rPr lang="ru-RU" sz="16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"Об утверждении Порядка и условий представления страхователем в электронной форме сведений и документов, необходимых для назначения и выплаты страхового обеспечения застрахованным </a:t>
            </a: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лицам»</a:t>
            </a:r>
            <a:endParaRPr lang="ru-RU" sz="17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1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 algn="just"/>
            <a:endParaRPr lang="ru-RU" sz="17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 algn="just"/>
            <a:endParaRPr lang="ru-RU" sz="1700" b="1" dirty="0" smtClean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 algn="just"/>
            <a:endParaRPr lang="ru-RU" sz="17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 algn="just"/>
            <a:endParaRPr lang="ru-RU" sz="1800" dirty="0">
              <a:solidFill>
                <a:srgbClr val="00206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76950" y="156896"/>
            <a:ext cx="9081885" cy="12234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8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нормативно-правовые документы,</a:t>
            </a:r>
          </a:p>
          <a:p>
            <a:pPr algn="ctr"/>
            <a:r>
              <a:rPr lang="ru-RU" sz="18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800" b="1" dirty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регулирующие порядок </a:t>
            </a:r>
            <a:r>
              <a:rPr lang="ru-RU" sz="1800" b="1" dirty="0" smtClean="0">
                <a:solidFill>
                  <a:srgbClr val="1F4E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выплаты социальных пособий  </a:t>
            </a:r>
            <a:endParaRPr lang="ru-RU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Group 47">
            <a:extLst>
              <a:ext uri="{FF2B5EF4-FFF2-40B4-BE49-F238E27FC236}">
                <a16:creationId xmlns=""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383567" y="293623"/>
            <a:ext cx="685839" cy="806651"/>
            <a:chOff x="634994" y="7556702"/>
            <a:chExt cx="914452" cy="1075534"/>
          </a:xfrm>
        </p:grpSpPr>
        <p:pic>
          <p:nvPicPr>
            <p:cNvPr id="20" name="object 5">
              <a:extLst>
                <a:ext uri="{FF2B5EF4-FFF2-40B4-BE49-F238E27FC236}">
                  <a16:creationId xmlns=""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35" name="object 6">
              <a:extLst>
                <a:ext uri="{FF2B5EF4-FFF2-40B4-BE49-F238E27FC236}">
                  <a16:creationId xmlns=""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36" name="object 7">
              <a:extLst>
                <a:ext uri="{FF2B5EF4-FFF2-40B4-BE49-F238E27FC236}">
                  <a16:creationId xmlns=""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37" name="object 8">
              <a:extLst>
                <a:ext uri="{FF2B5EF4-FFF2-40B4-BE49-F238E27FC236}">
                  <a16:creationId xmlns=""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38" name="object 9">
              <a:extLst>
                <a:ext uri="{FF2B5EF4-FFF2-40B4-BE49-F238E27FC236}">
                  <a16:creationId xmlns=""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39" name="object 10">
              <a:extLst>
                <a:ext uri="{FF2B5EF4-FFF2-40B4-BE49-F238E27FC236}">
                  <a16:creationId xmlns=""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0" name="object 11">
              <a:extLst>
                <a:ext uri="{FF2B5EF4-FFF2-40B4-BE49-F238E27FC236}">
                  <a16:creationId xmlns=""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41" name="object 12">
              <a:extLst>
                <a:ext uri="{FF2B5EF4-FFF2-40B4-BE49-F238E27FC236}">
                  <a16:creationId xmlns=""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42" name="object 13">
              <a:extLst>
                <a:ext uri="{FF2B5EF4-FFF2-40B4-BE49-F238E27FC236}">
                  <a16:creationId xmlns=""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43" name="object 14">
              <a:extLst>
                <a:ext uri="{FF2B5EF4-FFF2-40B4-BE49-F238E27FC236}">
                  <a16:creationId xmlns=""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44" name="object 15">
              <a:extLst>
                <a:ext uri="{FF2B5EF4-FFF2-40B4-BE49-F238E27FC236}">
                  <a16:creationId xmlns=""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45" name="object 16">
              <a:extLst>
                <a:ext uri="{FF2B5EF4-FFF2-40B4-BE49-F238E27FC236}">
                  <a16:creationId xmlns=""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6" name="object 17">
              <a:extLst>
                <a:ext uri="{FF2B5EF4-FFF2-40B4-BE49-F238E27FC236}">
                  <a16:creationId xmlns=""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8047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2203445" y="28248"/>
            <a:ext cx="8983961" cy="46166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sz="2200" b="1">
                <a:solidFill>
                  <a:srgbClr val="C00000"/>
                </a:solidFill>
                <a:latin typeface="Arial Narrow" panose="020B0606020202030204" pitchFamily="34" charset="0"/>
              </a:defRPr>
            </a:lvl1pPr>
          </a:lstStyle>
          <a:p>
            <a:pPr algn="l"/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+mn-lt"/>
                <a:ea typeface="+mj-ea"/>
                <a:cs typeface="+mj-cs"/>
              </a:rPr>
              <a:t>Взаимодействие субъектов страхования в проактивном режиме</a:t>
            </a: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5552734" y="3684483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4" name="Group 4"/>
          <p:cNvGrpSpPr>
            <a:grpSpLocks/>
          </p:cNvGrpSpPr>
          <p:nvPr/>
        </p:nvGrpSpPr>
        <p:grpSpPr bwMode="auto">
          <a:xfrm>
            <a:off x="0" y="431314"/>
            <a:ext cx="11978026" cy="59900"/>
            <a:chOff x="-2" y="284"/>
            <a:chExt cx="5762" cy="33"/>
          </a:xfrm>
        </p:grpSpPr>
        <p:sp>
          <p:nvSpPr>
            <p:cNvPr id="38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1614207" y="576374"/>
            <a:ext cx="1538827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350" b="1" dirty="0" smtClean="0"/>
              <a:t>Медицинская </a:t>
            </a:r>
            <a:r>
              <a:rPr lang="ru-RU" sz="1350" b="1" dirty="0"/>
              <a:t>организация </a:t>
            </a:r>
          </a:p>
        </p:txBody>
      </p:sp>
      <p:grpSp>
        <p:nvGrpSpPr>
          <p:cNvPr id="27" name="Группа 26"/>
          <p:cNvGrpSpPr/>
          <p:nvPr/>
        </p:nvGrpSpPr>
        <p:grpSpPr>
          <a:xfrm>
            <a:off x="5641618" y="584400"/>
            <a:ext cx="842190" cy="1206448"/>
            <a:chOff x="3670176" y="4295793"/>
            <a:chExt cx="722581" cy="1390829"/>
          </a:xfrm>
        </p:grpSpPr>
        <p:sp>
          <p:nvSpPr>
            <p:cNvPr id="28" name="TextBox 27"/>
            <p:cNvSpPr txBox="1"/>
            <p:nvPr/>
          </p:nvSpPr>
          <p:spPr>
            <a:xfrm>
              <a:off x="3785919" y="5286513"/>
              <a:ext cx="491096" cy="400109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350" b="1" dirty="0"/>
                <a:t>ЭЛН</a:t>
              </a:r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0176" y="4295793"/>
              <a:ext cx="722581" cy="102183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  <p:pic>
        <p:nvPicPr>
          <p:cNvPr id="30" name="Picture 5" descr="D:\Анна ФСС\Слайды\мед организация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251" y="876515"/>
            <a:ext cx="2077684" cy="12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2" name="Прямая соединительная линия 31"/>
          <p:cNvCxnSpPr/>
          <p:nvPr/>
        </p:nvCxnSpPr>
        <p:spPr>
          <a:xfrm>
            <a:off x="5552734" y="3082275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4" descr="D:\Анна ФСС\Слайды\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486" y="1056478"/>
            <a:ext cx="1752372" cy="758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8938945" y="517321"/>
            <a:ext cx="12427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  </a:t>
            </a:r>
            <a:r>
              <a:rPr lang="ru-RU" sz="1300" b="1" dirty="0"/>
              <a:t>СФР</a:t>
            </a:r>
          </a:p>
        </p:txBody>
      </p:sp>
      <p:sp>
        <p:nvSpPr>
          <p:cNvPr id="42" name="Стрелка вправо 41"/>
          <p:cNvSpPr/>
          <p:nvPr/>
        </p:nvSpPr>
        <p:spPr>
          <a:xfrm flipV="1">
            <a:off x="3656702" y="1804227"/>
            <a:ext cx="4812021" cy="114232"/>
          </a:xfrm>
          <a:prstGeom prst="rightArrow">
            <a:avLst/>
          </a:prstGeom>
          <a:solidFill>
            <a:srgbClr val="0066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431852" y="3112619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" descr="D:\Анна ФСС\Слайды\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0202" y="2709607"/>
            <a:ext cx="1711480" cy="70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971698" y="2422133"/>
            <a:ext cx="6425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  </a:t>
            </a:r>
            <a:r>
              <a:rPr lang="ru-RU" sz="1300" b="1" dirty="0" smtClean="0"/>
              <a:t>СФР</a:t>
            </a:r>
            <a:endParaRPr lang="ru-RU" sz="13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9831" y="2576146"/>
            <a:ext cx="3526430" cy="1129878"/>
          </a:xfrm>
          <a:prstGeom prst="rect">
            <a:avLst/>
          </a:prstGeom>
        </p:spPr>
      </p:pic>
      <p:sp>
        <p:nvSpPr>
          <p:cNvPr id="67" name="Стрелка вправо 66"/>
          <p:cNvSpPr/>
          <p:nvPr/>
        </p:nvSpPr>
        <p:spPr>
          <a:xfrm flipV="1">
            <a:off x="3414883" y="2694462"/>
            <a:ext cx="2647829" cy="223542"/>
          </a:xfrm>
          <a:prstGeom prst="rightArrow">
            <a:avLst/>
          </a:prstGeom>
          <a:solidFill>
            <a:srgbClr val="0066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0" name="TextBox 9"/>
          <p:cNvSpPr txBox="1"/>
          <p:nvPr/>
        </p:nvSpPr>
        <p:spPr>
          <a:xfrm>
            <a:off x="3240186" y="2515318"/>
            <a:ext cx="29139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ФИО, Дата рождения, СНИЛС</a:t>
            </a:r>
          </a:p>
        </p:txBody>
      </p:sp>
      <p:sp>
        <p:nvSpPr>
          <p:cNvPr id="68" name="Стрелка вправо 67"/>
          <p:cNvSpPr/>
          <p:nvPr/>
        </p:nvSpPr>
        <p:spPr>
          <a:xfrm rot="10800000" flipV="1">
            <a:off x="3414883" y="3163916"/>
            <a:ext cx="2647829" cy="223542"/>
          </a:xfrm>
          <a:prstGeom prst="rightArrow">
            <a:avLst/>
          </a:prstGeom>
          <a:solidFill>
            <a:srgbClr val="0066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2" name="TextBox 11"/>
          <p:cNvSpPr txBox="1"/>
          <p:nvPr/>
        </p:nvSpPr>
        <p:spPr>
          <a:xfrm>
            <a:off x="3414883" y="3275687"/>
            <a:ext cx="3875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Сведения о страхователе (страхователях) </a:t>
            </a:r>
          </a:p>
          <a:p>
            <a:r>
              <a:rPr lang="ru-RU" sz="1400" b="1" dirty="0" smtClean="0"/>
              <a:t>застрахованного </a:t>
            </a:r>
            <a:r>
              <a:rPr lang="ru-RU" sz="1400" b="1" dirty="0"/>
              <a:t>лица</a:t>
            </a:r>
          </a:p>
          <a:p>
            <a:endParaRPr lang="ru-RU" sz="1400" dirty="0"/>
          </a:p>
        </p:txBody>
      </p:sp>
      <p:sp>
        <p:nvSpPr>
          <p:cNvPr id="70" name="TextBox 69"/>
          <p:cNvSpPr txBox="1"/>
          <p:nvPr/>
        </p:nvSpPr>
        <p:spPr>
          <a:xfrm>
            <a:off x="1863969" y="2121992"/>
            <a:ext cx="857253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b="1" dirty="0">
                <a:solidFill>
                  <a:schemeClr val="tx1"/>
                </a:solidFill>
              </a:rPr>
              <a:t>Подтверждение сведений о застрахованном лице по данным персонифицированного учета</a:t>
            </a:r>
            <a:endParaRPr lang="ru-RU" sz="1600" dirty="0">
              <a:solidFill>
                <a:schemeClr val="tx1"/>
              </a:solidFill>
            </a:endParaRPr>
          </a:p>
        </p:txBody>
      </p:sp>
      <p:grpSp>
        <p:nvGrpSpPr>
          <p:cNvPr id="74" name="Group 3">
            <a:extLst>
              <a:ext uri="{FF2B5EF4-FFF2-40B4-BE49-F238E27FC236}">
                <a16:creationId xmlns="" xmlns:a16="http://schemas.microsoft.com/office/drawing/2014/main" id="{BCC282DF-5750-4B40-8125-A62235A1766D}"/>
              </a:ext>
            </a:extLst>
          </p:cNvPr>
          <p:cNvGrpSpPr/>
          <p:nvPr/>
        </p:nvGrpSpPr>
        <p:grpSpPr>
          <a:xfrm>
            <a:off x="378341" y="105508"/>
            <a:ext cx="848070" cy="1151791"/>
            <a:chOff x="634994" y="480009"/>
            <a:chExt cx="914452" cy="1075526"/>
          </a:xfrm>
        </p:grpSpPr>
        <p:pic>
          <p:nvPicPr>
            <p:cNvPr id="75" name="object 3">
              <a:extLst>
                <a:ext uri="{FF2B5EF4-FFF2-40B4-BE49-F238E27FC236}">
                  <a16:creationId xmlns="" xmlns:a16="http://schemas.microsoft.com/office/drawing/2014/main" id="{320C4FB6-0CD5-784A-8B84-B131BD54605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76" name="object 4">
              <a:extLst>
                <a:ext uri="{FF2B5EF4-FFF2-40B4-BE49-F238E27FC236}">
                  <a16:creationId xmlns="" xmlns:a16="http://schemas.microsoft.com/office/drawing/2014/main" id="{7CBC26A7-2382-904E-A99F-28470A8B19D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77" name="object 5">
              <a:extLst>
                <a:ext uri="{FF2B5EF4-FFF2-40B4-BE49-F238E27FC236}">
                  <a16:creationId xmlns="" xmlns:a16="http://schemas.microsoft.com/office/drawing/2014/main" id="{043153D8-FB6D-6247-AF8A-A43EABA248E8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78" name="object 6">
              <a:extLst>
                <a:ext uri="{FF2B5EF4-FFF2-40B4-BE49-F238E27FC236}">
                  <a16:creationId xmlns="" xmlns:a16="http://schemas.microsoft.com/office/drawing/2014/main" id="{C0ED31B9-19AF-F041-8F61-DA6D06AE26F6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79" name="object 7">
              <a:extLst>
                <a:ext uri="{FF2B5EF4-FFF2-40B4-BE49-F238E27FC236}">
                  <a16:creationId xmlns="" xmlns:a16="http://schemas.microsoft.com/office/drawing/2014/main" id="{29CDCD50-E441-3347-8B47-FE2D684F5683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80" name="object 8">
              <a:extLst>
                <a:ext uri="{FF2B5EF4-FFF2-40B4-BE49-F238E27FC236}">
                  <a16:creationId xmlns="" xmlns:a16="http://schemas.microsoft.com/office/drawing/2014/main" id="{7F89ECCA-E190-5F43-AADB-B72A0949B6F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81" name="object 9">
              <a:extLst>
                <a:ext uri="{FF2B5EF4-FFF2-40B4-BE49-F238E27FC236}">
                  <a16:creationId xmlns="" xmlns:a16="http://schemas.microsoft.com/office/drawing/2014/main" id="{47C2725A-7534-2748-9087-D86FBBA05710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82" name="object 10">
              <a:extLst>
                <a:ext uri="{FF2B5EF4-FFF2-40B4-BE49-F238E27FC236}">
                  <a16:creationId xmlns="" xmlns:a16="http://schemas.microsoft.com/office/drawing/2014/main" id="{966F9335-04A6-F949-BE71-D457C02A39AB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83" name="object 11">
              <a:extLst>
                <a:ext uri="{FF2B5EF4-FFF2-40B4-BE49-F238E27FC236}">
                  <a16:creationId xmlns="" xmlns:a16="http://schemas.microsoft.com/office/drawing/2014/main" id="{DC377D67-A0F1-BC48-B139-458C23E7B215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84" name="object 12">
              <a:extLst>
                <a:ext uri="{FF2B5EF4-FFF2-40B4-BE49-F238E27FC236}">
                  <a16:creationId xmlns="" xmlns:a16="http://schemas.microsoft.com/office/drawing/2014/main" id="{F577E3D8-F82B-FC4C-BE1F-CF11AD866AA5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85" name="object 13">
              <a:extLst>
                <a:ext uri="{FF2B5EF4-FFF2-40B4-BE49-F238E27FC236}">
                  <a16:creationId xmlns="" xmlns:a16="http://schemas.microsoft.com/office/drawing/2014/main" id="{3C2D1D7D-4538-0E4B-A013-28430E133391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86" name="object 14">
              <a:extLst>
                <a:ext uri="{FF2B5EF4-FFF2-40B4-BE49-F238E27FC236}">
                  <a16:creationId xmlns="" xmlns:a16="http://schemas.microsoft.com/office/drawing/2014/main" id="{AAEFEDCD-F47B-254A-9963-7F13692D2D44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87" name="object 15">
              <a:extLst>
                <a:ext uri="{FF2B5EF4-FFF2-40B4-BE49-F238E27FC236}">
                  <a16:creationId xmlns="" xmlns:a16="http://schemas.microsoft.com/office/drawing/2014/main" id="{FA8BA810-E786-2B46-9451-DC33FCD19EFE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pic>
        <p:nvPicPr>
          <p:cNvPr id="44" name="Picture 4" descr="D:\Анна ФСС\Слайды\Фонд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057" y="4940350"/>
            <a:ext cx="1846048" cy="89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70526" y="3228945"/>
            <a:ext cx="2423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 rot="10800000" flipV="1">
            <a:off x="979481" y="4529185"/>
            <a:ext cx="75178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 </a:t>
            </a:r>
            <a:r>
              <a:rPr lang="ru-RU" sz="1400" b="1" dirty="0"/>
              <a:t>СФР</a:t>
            </a:r>
            <a:endParaRPr lang="ru-RU" sz="1400" dirty="0"/>
          </a:p>
        </p:txBody>
      </p:sp>
      <p:pic>
        <p:nvPicPr>
          <p:cNvPr id="47" name="Picture 3" descr="D:\Анна ФСС\Слайды\Страхователь.jp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8955" y="3530923"/>
            <a:ext cx="1435690" cy="155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9504480" y="3787360"/>
            <a:ext cx="14947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страхователь</a:t>
            </a:r>
            <a:endParaRPr lang="ru-RU" b="1" dirty="0"/>
          </a:p>
        </p:txBody>
      </p:sp>
      <p:pic>
        <p:nvPicPr>
          <p:cNvPr id="52" name="Picture 16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6071" y="5471820"/>
            <a:ext cx="677201" cy="564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086647" y="5081399"/>
            <a:ext cx="23303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Застрахованное лицо</a:t>
            </a:r>
            <a:endParaRPr lang="ru-RU" b="1" dirty="0"/>
          </a:p>
        </p:txBody>
      </p:sp>
      <p:sp>
        <p:nvSpPr>
          <p:cNvPr id="53" name="Стрелка вправо 52"/>
          <p:cNvSpPr/>
          <p:nvPr/>
        </p:nvSpPr>
        <p:spPr>
          <a:xfrm flipV="1">
            <a:off x="3414883" y="4505628"/>
            <a:ext cx="5049581" cy="883546"/>
          </a:xfrm>
          <a:prstGeom prst="rightArrow">
            <a:avLst/>
          </a:prstGeom>
          <a:solidFill>
            <a:srgbClr val="0066CC"/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3656701" y="4132309"/>
            <a:ext cx="28271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СЭДО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729426" y="5231789"/>
            <a:ext cx="7938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ЕПГУ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391278" y="5942893"/>
            <a:ext cx="7042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Уведомление об изменении статуса ЭЛН (открыт; продлен; закрыт)</a:t>
            </a:r>
          </a:p>
        </p:txBody>
      </p:sp>
    </p:spTree>
    <p:extLst>
      <p:ext uri="{BB962C8B-B14F-4D97-AF65-F5344CB8AC3E}">
        <p14:creationId xmlns:p14="http://schemas.microsoft.com/office/powerpoint/2010/main" val="3023698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Овал 10"/>
          <p:cNvSpPr/>
          <p:nvPr/>
        </p:nvSpPr>
        <p:spPr>
          <a:xfrm>
            <a:off x="5282122" y="5333438"/>
            <a:ext cx="2106827" cy="778476"/>
          </a:xfrm>
          <a:prstGeom prst="ellipse">
            <a:avLst/>
          </a:prstGeom>
          <a:noFill/>
          <a:ln w="25400">
            <a:solidFill>
              <a:srgbClr val="006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135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МСЭ</a:t>
            </a:r>
          </a:p>
        </p:txBody>
      </p:sp>
      <p:sp>
        <p:nvSpPr>
          <p:cNvPr id="14" name="Стрелка вниз 13"/>
          <p:cNvSpPr/>
          <p:nvPr/>
        </p:nvSpPr>
        <p:spPr>
          <a:xfrm>
            <a:off x="6134740" y="1866468"/>
            <a:ext cx="401595" cy="819312"/>
          </a:xfrm>
          <a:prstGeom prst="downArrow">
            <a:avLst>
              <a:gd name="adj1" fmla="val 19892"/>
              <a:gd name="adj2" fmla="val 120246"/>
            </a:avLst>
          </a:prstGeom>
          <a:noFill/>
          <a:ln>
            <a:solidFill>
              <a:srgbClr val="006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6" name="Стрелка вниз 15"/>
          <p:cNvSpPr/>
          <p:nvPr/>
        </p:nvSpPr>
        <p:spPr>
          <a:xfrm rot="5400000">
            <a:off x="7999665" y="3144553"/>
            <a:ext cx="401595" cy="1050324"/>
          </a:xfrm>
          <a:prstGeom prst="downArrow">
            <a:avLst>
              <a:gd name="adj1" fmla="val 19892"/>
              <a:gd name="adj2" fmla="val 206493"/>
            </a:avLst>
          </a:prstGeom>
          <a:noFill/>
          <a:ln>
            <a:solidFill>
              <a:srgbClr val="006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6" name="Прямоугольник 25"/>
          <p:cNvSpPr/>
          <p:nvPr/>
        </p:nvSpPr>
        <p:spPr>
          <a:xfrm>
            <a:off x="2942455" y="64124"/>
            <a:ext cx="63845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>
                <a:solidFill>
                  <a:schemeClr val="tx2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Участники информационного </a:t>
            </a:r>
            <a:r>
              <a:rPr lang="ru-RU" sz="20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взаимодействия с ЭЛН</a:t>
            </a:r>
            <a:endParaRPr lang="ru-RU" sz="2000" b="1" dirty="0">
              <a:solidFill>
                <a:schemeClr val="tx2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065564" y="801919"/>
            <a:ext cx="2539946" cy="960526"/>
            <a:chOff x="4841474" y="1403680"/>
            <a:chExt cx="2539946" cy="960526"/>
          </a:xfrm>
        </p:grpSpPr>
        <p:sp>
          <p:nvSpPr>
            <p:cNvPr id="13" name="Овал 12"/>
            <p:cNvSpPr/>
            <p:nvPr/>
          </p:nvSpPr>
          <p:spPr>
            <a:xfrm>
              <a:off x="4841474" y="1403680"/>
              <a:ext cx="2539946" cy="960526"/>
            </a:xfrm>
            <a:prstGeom prst="ellipse">
              <a:avLst/>
            </a:prstGeom>
            <a:noFill/>
            <a:ln w="25400">
              <a:solidFill>
                <a:srgbClr val="0069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350" b="1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Застрахованные лица</a:t>
              </a:r>
              <a:endParaRPr lang="ru-RU" sz="135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1" name="Picture 7" descr="D:\Users\DKukushkin\Downloads\1457021719_account_friend_human_man_member_person_profile_user_users_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9329" y="1627901"/>
              <a:ext cx="405748" cy="4682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Группа 4"/>
          <p:cNvGrpSpPr/>
          <p:nvPr/>
        </p:nvGrpSpPr>
        <p:grpSpPr>
          <a:xfrm>
            <a:off x="8820669" y="3073928"/>
            <a:ext cx="2964931" cy="1260938"/>
            <a:chOff x="8915392" y="3073928"/>
            <a:chExt cx="2964931" cy="1260938"/>
          </a:xfrm>
        </p:grpSpPr>
        <p:sp>
          <p:nvSpPr>
            <p:cNvPr id="10" name="Овал 9"/>
            <p:cNvSpPr/>
            <p:nvPr/>
          </p:nvSpPr>
          <p:spPr>
            <a:xfrm>
              <a:off x="8915392" y="3073928"/>
              <a:ext cx="2964931" cy="1260938"/>
            </a:xfrm>
            <a:prstGeom prst="ellipse">
              <a:avLst/>
            </a:prstGeom>
            <a:noFill/>
            <a:ln w="25400">
              <a:solidFill>
                <a:srgbClr val="0069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350" b="1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         Страхователи</a:t>
              </a:r>
              <a:endParaRPr lang="ru-RU" sz="1350" b="1" dirty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endParaRPr>
            </a:p>
          </p:txBody>
        </p:sp>
        <p:pic>
          <p:nvPicPr>
            <p:cNvPr id="22" name="Picture 10" descr="D:\Users\DKukushkin\Downloads\1457020428_icons-10_3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38775" y="3339957"/>
              <a:ext cx="925543" cy="659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Скругленный прямоугольник 1"/>
          <p:cNvSpPr/>
          <p:nvPr/>
        </p:nvSpPr>
        <p:spPr>
          <a:xfrm>
            <a:off x="5065565" y="2808794"/>
            <a:ext cx="2539946" cy="1579610"/>
          </a:xfrm>
          <a:prstGeom prst="round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ru-RU" sz="1600" b="1" dirty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ФГИС ЕИИС Соцстрах</a:t>
            </a:r>
          </a:p>
          <a:p>
            <a:pPr algn="ctr"/>
            <a:endParaRPr lang="ru-RU" sz="1600" b="1" dirty="0" smtClean="0">
              <a:solidFill>
                <a:schemeClr val="tx1"/>
              </a:solidFill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037934" y="3073928"/>
            <a:ext cx="2812473" cy="1296594"/>
            <a:chOff x="1378527" y="3038271"/>
            <a:chExt cx="2812473" cy="1296594"/>
          </a:xfrm>
        </p:grpSpPr>
        <p:sp>
          <p:nvSpPr>
            <p:cNvPr id="12" name="Овал 11"/>
            <p:cNvSpPr/>
            <p:nvPr/>
          </p:nvSpPr>
          <p:spPr>
            <a:xfrm>
              <a:off x="1378527" y="3038271"/>
              <a:ext cx="2812473" cy="1296594"/>
            </a:xfrm>
            <a:prstGeom prst="ellipse">
              <a:avLst/>
            </a:prstGeom>
            <a:noFill/>
            <a:ln w="25400">
              <a:solidFill>
                <a:srgbClr val="0069B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ru-RU" sz="1350" b="1" dirty="0" smtClean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Медицинские </a:t>
              </a:r>
              <a:r>
                <a:rPr lang="ru-RU" sz="1350" b="1" dirty="0">
                  <a:solidFill>
                    <a:schemeClr val="tx1"/>
                  </a:solidFill>
                  <a:latin typeface="Segoe UI" panose="020B0502040204020203" pitchFamily="34" charset="0"/>
                  <a:ea typeface="Segoe UI" panose="020B0502040204020203" pitchFamily="34" charset="0"/>
                  <a:cs typeface="Segoe UI" panose="020B0502040204020203" pitchFamily="34" charset="0"/>
                </a:rPr>
                <a:t>организации </a:t>
              </a:r>
            </a:p>
          </p:txBody>
        </p:sp>
        <p:pic>
          <p:nvPicPr>
            <p:cNvPr id="34" name="Picture 9" descr="D:\Users\DKukushkin\Downloads\1457020413_architecture-interior-07_3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39130" y="3371685"/>
              <a:ext cx="629766" cy="6297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1742" y="5487646"/>
            <a:ext cx="493795" cy="485957"/>
          </a:xfrm>
          <a:prstGeom prst="rect">
            <a:avLst/>
          </a:prstGeom>
        </p:spPr>
      </p:pic>
      <p:sp>
        <p:nvSpPr>
          <p:cNvPr id="35" name="Стрелка вниз 34"/>
          <p:cNvSpPr/>
          <p:nvPr/>
        </p:nvSpPr>
        <p:spPr>
          <a:xfrm rot="16200000">
            <a:off x="4267020" y="3179235"/>
            <a:ext cx="401595" cy="1050324"/>
          </a:xfrm>
          <a:prstGeom prst="downArrow">
            <a:avLst>
              <a:gd name="adj1" fmla="val 19892"/>
              <a:gd name="adj2" fmla="val 206493"/>
            </a:avLst>
          </a:prstGeom>
          <a:noFill/>
          <a:ln>
            <a:solidFill>
              <a:srgbClr val="006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36" name="Стрелка вниз 35"/>
          <p:cNvSpPr/>
          <p:nvPr/>
        </p:nvSpPr>
        <p:spPr>
          <a:xfrm rot="10800000">
            <a:off x="6134740" y="4456009"/>
            <a:ext cx="401595" cy="819312"/>
          </a:xfrm>
          <a:prstGeom prst="downArrow">
            <a:avLst>
              <a:gd name="adj1" fmla="val 19892"/>
              <a:gd name="adj2" fmla="val 120246"/>
            </a:avLst>
          </a:prstGeom>
          <a:noFill/>
          <a:ln>
            <a:solidFill>
              <a:srgbClr val="0069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15" name="Выноска 3 14"/>
          <p:cNvSpPr/>
          <p:nvPr/>
        </p:nvSpPr>
        <p:spPr>
          <a:xfrm>
            <a:off x="972000" y="4437729"/>
            <a:ext cx="3191627" cy="1201668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14847"/>
              <a:gd name="adj6" fmla="val -16667"/>
              <a:gd name="adj7" fmla="val -59224"/>
              <a:gd name="adj8" fmla="val 38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Запрашивает № ЭЛН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Формирует сведения, необходимые для формирования </a:t>
            </a:r>
            <a:r>
              <a:rPr lang="ru-RU" sz="1400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ЭЛН</a:t>
            </a:r>
            <a:endParaRPr lang="ru-RU" sz="1400" dirty="0">
              <a:solidFill>
                <a:srgbClr val="292929"/>
              </a:solidFill>
              <a:ea typeface="Arial" charset="0"/>
              <a:cs typeface="Times New Roman" panose="02020603050405020304" pitchFamily="18" charset="0"/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1400" dirty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Направляет сведения в </a:t>
            </a:r>
            <a:r>
              <a:rPr lang="ru-RU" sz="1400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Фонд</a:t>
            </a:r>
            <a:endParaRPr lang="ru-RU" sz="1400" dirty="0">
              <a:solidFill>
                <a:srgbClr val="292929"/>
              </a:solidFill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38" name="Выноска 3 37"/>
          <p:cNvSpPr/>
          <p:nvPr/>
        </p:nvSpPr>
        <p:spPr>
          <a:xfrm>
            <a:off x="1324401" y="1443015"/>
            <a:ext cx="2839226" cy="121033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14847"/>
              <a:gd name="adj6" fmla="val -16667"/>
              <a:gd name="adj7" fmla="val -15381"/>
              <a:gd name="adj8" fmla="val 13656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Обращается в медицинскую организацию за оказанием медицинской помощи</a:t>
            </a:r>
            <a:endParaRPr lang="ru-RU" sz="1400" dirty="0">
              <a:solidFill>
                <a:srgbClr val="292929"/>
              </a:solidFill>
              <a:ea typeface="Arial" charset="0"/>
              <a:cs typeface="Times New Roman" panose="02020603050405020304" pitchFamily="18" charset="0"/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1400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Получает </a:t>
            </a:r>
            <a:r>
              <a:rPr lang="ru-RU" sz="1400" dirty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пособие </a:t>
            </a:r>
            <a:r>
              <a:rPr lang="ru-RU" sz="1400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</a:br>
            <a:r>
              <a:rPr lang="ru-RU" sz="1400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от </a:t>
            </a:r>
            <a:r>
              <a:rPr lang="ru-RU" sz="1400" dirty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страхователя </a:t>
            </a:r>
            <a:r>
              <a:rPr lang="ru-RU" sz="1400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и Фонда</a:t>
            </a:r>
            <a:endParaRPr lang="ru-RU" sz="1400" dirty="0">
              <a:solidFill>
                <a:srgbClr val="292929"/>
              </a:solidFill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39" name="Выноска 3 38"/>
          <p:cNvSpPr/>
          <p:nvPr/>
        </p:nvSpPr>
        <p:spPr>
          <a:xfrm>
            <a:off x="8820668" y="1102313"/>
            <a:ext cx="2964931" cy="1320263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47709"/>
              <a:gd name="adj6" fmla="val -26284"/>
              <a:gd name="adj7" fmla="val 120837"/>
              <a:gd name="adj8" fmla="val -5194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1100" dirty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Генерирует № ЭЛН.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Обеспечивает </a:t>
            </a:r>
            <a:r>
              <a:rPr lang="ru-RU" sz="1100" dirty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прием, обработку  и хранения сведений о страховых случаях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Рассчитывает </a:t>
            </a:r>
            <a:r>
              <a:rPr lang="ru-RU" sz="1100" dirty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и выплачивает пособия Застрахованному </a:t>
            </a:r>
            <a:r>
              <a:rPr lang="ru-RU" sz="1100" b="1" dirty="0" smtClean="0">
                <a:solidFill>
                  <a:srgbClr val="C00000"/>
                </a:solidFill>
                <a:ea typeface="Arial" charset="0"/>
                <a:cs typeface="Times New Roman" panose="02020603050405020304" pitchFamily="18" charset="0"/>
              </a:rPr>
              <a:t>(</a:t>
            </a:r>
            <a:r>
              <a:rPr lang="ru-RU" sz="1100" b="1" i="1" dirty="0" smtClean="0">
                <a:solidFill>
                  <a:srgbClr val="C00000"/>
                </a:solidFill>
                <a:ea typeface="Arial" charset="0"/>
                <a:cs typeface="Times New Roman" panose="02020603050405020304" pitchFamily="18" charset="0"/>
              </a:rPr>
              <a:t>за исключением 3 дней, оплачиваемых </a:t>
            </a:r>
            <a:r>
              <a:rPr lang="ru-RU" sz="1100" b="1" i="1" dirty="0">
                <a:solidFill>
                  <a:srgbClr val="C00000"/>
                </a:solidFill>
                <a:ea typeface="Arial" charset="0"/>
                <a:cs typeface="Times New Roman" panose="02020603050405020304" pitchFamily="18" charset="0"/>
              </a:rPr>
              <a:t>страхователем при заболевании или травме</a:t>
            </a:r>
            <a:r>
              <a:rPr lang="ru-RU" sz="1100" b="1" dirty="0" smtClean="0">
                <a:solidFill>
                  <a:srgbClr val="C00000"/>
                </a:solidFill>
                <a:ea typeface="Arial" charset="0"/>
                <a:cs typeface="Times New Roman" panose="02020603050405020304" pitchFamily="18" charset="0"/>
              </a:rPr>
              <a:t>)</a:t>
            </a:r>
            <a:endParaRPr lang="ru-RU" sz="1100" b="1" dirty="0">
              <a:solidFill>
                <a:srgbClr val="C00000"/>
              </a:solidFill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40" name="Выноска 3 39"/>
          <p:cNvSpPr/>
          <p:nvPr/>
        </p:nvSpPr>
        <p:spPr>
          <a:xfrm>
            <a:off x="8820667" y="4721819"/>
            <a:ext cx="3123683" cy="1390095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3952"/>
              <a:gd name="adj6" fmla="val -16668"/>
              <a:gd name="adj7" fmla="val -30615"/>
              <a:gd name="adj8" fmla="val 8076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Получает сведения об ЭЛН от Фонда, отдельно по каждому СНИЛС.</a:t>
            </a:r>
            <a:endParaRPr lang="ru-RU" sz="1100" dirty="0">
              <a:solidFill>
                <a:srgbClr val="292929"/>
              </a:solidFill>
              <a:ea typeface="Arial" charset="0"/>
              <a:cs typeface="Times New Roman" panose="02020603050405020304" pitchFamily="18" charset="0"/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1100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Получает запрос от Фонда для подтверждения сведений о необходимости выплаты пособия</a:t>
            </a:r>
            <a:endParaRPr lang="ru-RU" sz="1100" dirty="0">
              <a:solidFill>
                <a:srgbClr val="292929"/>
              </a:solidFill>
              <a:ea typeface="Arial" charset="0"/>
              <a:cs typeface="Times New Roman" panose="02020603050405020304" pitchFamily="18" charset="0"/>
            </a:endParaRP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1100" b="1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Рассчитывает </a:t>
            </a:r>
            <a:r>
              <a:rPr lang="ru-RU" sz="1100" b="1" dirty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и выплачивает </a:t>
            </a:r>
            <a:r>
              <a:rPr lang="ru-RU" sz="1100" b="1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пособие             </a:t>
            </a:r>
            <a:br>
              <a:rPr lang="ru-RU" sz="1100" b="1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</a:br>
            <a:r>
              <a:rPr lang="ru-RU" sz="1100" b="1" dirty="0" smtClean="0">
                <a:solidFill>
                  <a:srgbClr val="C00000"/>
                </a:solidFill>
                <a:ea typeface="Arial" charset="0"/>
                <a:cs typeface="Times New Roman" panose="02020603050405020304" pitchFamily="18" charset="0"/>
              </a:rPr>
              <a:t>за первые </a:t>
            </a:r>
            <a:r>
              <a:rPr lang="ru-RU" sz="1100" b="1" dirty="0">
                <a:solidFill>
                  <a:srgbClr val="C00000"/>
                </a:solidFill>
                <a:ea typeface="Arial" charset="0"/>
                <a:cs typeface="Times New Roman" panose="02020603050405020304" pitchFamily="18" charset="0"/>
              </a:rPr>
              <a:t>3 дня </a:t>
            </a:r>
            <a:r>
              <a:rPr lang="ru-RU" sz="1100" b="1" dirty="0" smtClean="0">
                <a:solidFill>
                  <a:srgbClr val="C00000"/>
                </a:solidFill>
                <a:ea typeface="Arial" charset="0"/>
                <a:cs typeface="Times New Roman" panose="02020603050405020304" pitchFamily="18" charset="0"/>
              </a:rPr>
              <a:t>нетрудоспособности </a:t>
            </a:r>
            <a:br>
              <a:rPr lang="ru-RU" sz="1100" b="1" dirty="0" smtClean="0">
                <a:solidFill>
                  <a:srgbClr val="C00000"/>
                </a:solidFill>
                <a:ea typeface="Arial" charset="0"/>
                <a:cs typeface="Times New Roman" panose="02020603050405020304" pitchFamily="18" charset="0"/>
              </a:rPr>
            </a:br>
            <a:r>
              <a:rPr lang="ru-RU" sz="1100" b="1" i="1" dirty="0" smtClean="0">
                <a:solidFill>
                  <a:srgbClr val="C00000"/>
                </a:solidFill>
                <a:ea typeface="Arial" charset="0"/>
                <a:cs typeface="Times New Roman" panose="02020603050405020304" pitchFamily="18" charset="0"/>
              </a:rPr>
              <a:t>(при заболевании или травме</a:t>
            </a:r>
            <a:r>
              <a:rPr lang="ru-RU" sz="1100" b="1" i="1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)</a:t>
            </a:r>
            <a:endParaRPr lang="ru-RU" sz="1100" b="1" i="1" dirty="0">
              <a:solidFill>
                <a:srgbClr val="292929"/>
              </a:solidFill>
              <a:ea typeface="Arial" charset="0"/>
              <a:cs typeface="Times New Roman" panose="02020603050405020304" pitchFamily="18" charset="0"/>
            </a:endParaRPr>
          </a:p>
        </p:txBody>
      </p:sp>
      <p:sp>
        <p:nvSpPr>
          <p:cNvPr id="41" name="Выноска 3 40"/>
          <p:cNvSpPr/>
          <p:nvPr/>
        </p:nvSpPr>
        <p:spPr>
          <a:xfrm>
            <a:off x="2264369" y="5990693"/>
            <a:ext cx="3170092" cy="649701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-14847"/>
              <a:gd name="adj6" fmla="val -16667"/>
              <a:gd name="adj7" fmla="val -39042"/>
              <a:gd name="adj8" fmla="val 95191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1200" dirty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Обращается за доступом к ЭЛН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Формирует </a:t>
            </a:r>
            <a:r>
              <a:rPr lang="ru-RU" sz="1200" dirty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дополнительные сведения МСЭ</a:t>
            </a:r>
          </a:p>
          <a:p>
            <a:pPr marL="128588" indent="-128588">
              <a:buFont typeface="Wingdings" panose="05000000000000000000" pitchFamily="2" charset="2"/>
              <a:buChar char="Ø"/>
            </a:pPr>
            <a:r>
              <a:rPr lang="ru-RU" sz="1200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Отправляет </a:t>
            </a:r>
            <a:r>
              <a:rPr lang="ru-RU" sz="1200" dirty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сведения в </a:t>
            </a:r>
            <a:r>
              <a:rPr lang="ru-RU" sz="1200" dirty="0" smtClean="0">
                <a:solidFill>
                  <a:srgbClr val="292929"/>
                </a:solidFill>
                <a:ea typeface="Arial" charset="0"/>
                <a:cs typeface="Times New Roman" panose="02020603050405020304" pitchFamily="18" charset="0"/>
              </a:rPr>
              <a:t>СФР</a:t>
            </a:r>
            <a:endParaRPr lang="ru-RU" sz="1200" dirty="0">
              <a:solidFill>
                <a:srgbClr val="292929"/>
              </a:solidFill>
              <a:ea typeface="Arial" charset="0"/>
              <a:cs typeface="Times New Roman" panose="02020603050405020304" pitchFamily="18" charset="0"/>
            </a:endParaRPr>
          </a:p>
        </p:txBody>
      </p:sp>
      <p:pic>
        <p:nvPicPr>
          <p:cNvPr id="43" name="Picture 8" descr="D:\Users\DKukushkin\Downloads\1457020909_Streamline-77_3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6445" y="2987504"/>
            <a:ext cx="724663" cy="466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81"/>
          <p:cNvSpPr txBox="1">
            <a:spLocks noChangeArrowheads="1"/>
          </p:cNvSpPr>
          <p:nvPr/>
        </p:nvSpPr>
        <p:spPr bwMode="auto">
          <a:xfrm>
            <a:off x="6452274" y="2966667"/>
            <a:ext cx="79208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ru-RU"/>
            </a:defPPr>
            <a:lvl1pPr algn="ctr">
              <a:defRPr sz="1000" b="1">
                <a:solidFill>
                  <a:schemeClr val="accent1">
                    <a:lumMod val="50000"/>
                  </a:schemeClr>
                </a:solidFill>
              </a:defRPr>
            </a:lvl1pPr>
            <a:lvl2pPr marL="742950" indent="-285750" eaLnBrk="0" hangingPunct="0">
              <a:defRPr>
                <a:latin typeface="Arial" charset="0"/>
                <a:ea typeface="Arial" charset="0"/>
              </a:defRPr>
            </a:lvl2pPr>
            <a:lvl3pPr marL="1143000" indent="-228600" eaLnBrk="0" hangingPunct="0">
              <a:defRPr>
                <a:latin typeface="Arial" charset="0"/>
                <a:ea typeface="Arial" charset="0"/>
              </a:defRPr>
            </a:lvl3pPr>
            <a:lvl4pPr marL="1600200" indent="-228600" eaLnBrk="0" hangingPunct="0">
              <a:defRPr>
                <a:latin typeface="Arial" charset="0"/>
                <a:ea typeface="Arial" charset="0"/>
              </a:defRPr>
            </a:lvl4pPr>
            <a:lvl5pPr marL="2057400" indent="-228600" eaLnBrk="0" hangingPunct="0">
              <a:defRPr>
                <a:latin typeface="Arial" charset="0"/>
                <a:ea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ea typeface="Arial" charset="0"/>
              </a:defRPr>
            </a:lvl9pPr>
          </a:lstStyle>
          <a:p>
            <a:r>
              <a:rPr lang="ru-RU" dirty="0"/>
              <a:t>ЭЛН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E233E-69E1-487B-B07A-B379ECEDC7E8}" type="slidenum">
              <a:rPr lang="ru-RU" smtClean="0"/>
              <a:t>4</a:t>
            </a:fld>
            <a:endParaRPr lang="ru-RU" dirty="0"/>
          </a:p>
        </p:txBody>
      </p:sp>
      <p:grpSp>
        <p:nvGrpSpPr>
          <p:cNvPr id="37" name="Group 4"/>
          <p:cNvGrpSpPr>
            <a:grpSpLocks/>
          </p:cNvGrpSpPr>
          <p:nvPr/>
        </p:nvGrpSpPr>
        <p:grpSpPr bwMode="auto">
          <a:xfrm>
            <a:off x="122534" y="511085"/>
            <a:ext cx="11737731" cy="45719"/>
            <a:chOff x="-2" y="284"/>
            <a:chExt cx="5762" cy="33"/>
          </a:xfrm>
        </p:grpSpPr>
        <p:sp>
          <p:nvSpPr>
            <p:cNvPr id="42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1734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1734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1734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7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1734CE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1286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49" name="Picture 6" descr="Восклицательный знак, другие, Разное, прямоугольник png | PNGEg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2556" r="99000">
                        <a14:foregroundMark x1="45111" y1="81738" x2="45111" y2="817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89860" y="5528613"/>
            <a:ext cx="570405" cy="5524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4461" y="2834039"/>
            <a:ext cx="856121" cy="713434"/>
          </a:xfrm>
          <a:prstGeom prst="rect">
            <a:avLst/>
          </a:prstGeom>
        </p:spPr>
      </p:pic>
      <p:grpSp>
        <p:nvGrpSpPr>
          <p:cNvPr id="51" name="Group 3">
            <a:extLst>
              <a:ext uri="{FF2B5EF4-FFF2-40B4-BE49-F238E27FC236}">
                <a16:creationId xmlns="" xmlns:a16="http://schemas.microsoft.com/office/drawing/2014/main" id="{BCC282DF-5750-4B40-8125-A62235A1766D}"/>
              </a:ext>
            </a:extLst>
          </p:cNvPr>
          <p:cNvGrpSpPr/>
          <p:nvPr/>
        </p:nvGrpSpPr>
        <p:grpSpPr>
          <a:xfrm>
            <a:off x="533300" y="195201"/>
            <a:ext cx="957434" cy="914400"/>
            <a:chOff x="634994" y="480009"/>
            <a:chExt cx="914452" cy="1075526"/>
          </a:xfrm>
        </p:grpSpPr>
        <p:pic>
          <p:nvPicPr>
            <p:cNvPr id="52" name="object 3">
              <a:extLst>
                <a:ext uri="{FF2B5EF4-FFF2-40B4-BE49-F238E27FC236}">
                  <a16:creationId xmlns="" xmlns:a16="http://schemas.microsoft.com/office/drawing/2014/main" id="{320C4FB6-0CD5-784A-8B84-B131BD54605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53" name="object 4">
              <a:extLst>
                <a:ext uri="{FF2B5EF4-FFF2-40B4-BE49-F238E27FC236}">
                  <a16:creationId xmlns="" xmlns:a16="http://schemas.microsoft.com/office/drawing/2014/main" id="{7CBC26A7-2382-904E-A99F-28470A8B19D5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54" name="object 5">
              <a:extLst>
                <a:ext uri="{FF2B5EF4-FFF2-40B4-BE49-F238E27FC236}">
                  <a16:creationId xmlns="" xmlns:a16="http://schemas.microsoft.com/office/drawing/2014/main" id="{043153D8-FB6D-6247-AF8A-A43EABA248E8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55" name="object 6">
              <a:extLst>
                <a:ext uri="{FF2B5EF4-FFF2-40B4-BE49-F238E27FC236}">
                  <a16:creationId xmlns="" xmlns:a16="http://schemas.microsoft.com/office/drawing/2014/main" id="{C0ED31B9-19AF-F041-8F61-DA6D06AE26F6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56" name="object 7">
              <a:extLst>
                <a:ext uri="{FF2B5EF4-FFF2-40B4-BE49-F238E27FC236}">
                  <a16:creationId xmlns="" xmlns:a16="http://schemas.microsoft.com/office/drawing/2014/main" id="{29CDCD50-E441-3347-8B47-FE2D684F5683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57" name="object 8">
              <a:extLst>
                <a:ext uri="{FF2B5EF4-FFF2-40B4-BE49-F238E27FC236}">
                  <a16:creationId xmlns="" xmlns:a16="http://schemas.microsoft.com/office/drawing/2014/main" id="{7F89ECCA-E190-5F43-AADB-B72A0949B6F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58" name="object 9">
              <a:extLst>
                <a:ext uri="{FF2B5EF4-FFF2-40B4-BE49-F238E27FC236}">
                  <a16:creationId xmlns="" xmlns:a16="http://schemas.microsoft.com/office/drawing/2014/main" id="{47C2725A-7534-2748-9087-D86FBBA05710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59" name="object 10">
              <a:extLst>
                <a:ext uri="{FF2B5EF4-FFF2-40B4-BE49-F238E27FC236}">
                  <a16:creationId xmlns="" xmlns:a16="http://schemas.microsoft.com/office/drawing/2014/main" id="{966F9335-04A6-F949-BE71-D457C02A39AB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60" name="object 11">
              <a:extLst>
                <a:ext uri="{FF2B5EF4-FFF2-40B4-BE49-F238E27FC236}">
                  <a16:creationId xmlns="" xmlns:a16="http://schemas.microsoft.com/office/drawing/2014/main" id="{DC377D67-A0F1-BC48-B139-458C23E7B215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61" name="object 12">
              <a:extLst>
                <a:ext uri="{FF2B5EF4-FFF2-40B4-BE49-F238E27FC236}">
                  <a16:creationId xmlns="" xmlns:a16="http://schemas.microsoft.com/office/drawing/2014/main" id="{F577E3D8-F82B-FC4C-BE1F-CF11AD866AA5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62" name="object 13">
              <a:extLst>
                <a:ext uri="{FF2B5EF4-FFF2-40B4-BE49-F238E27FC236}">
                  <a16:creationId xmlns="" xmlns:a16="http://schemas.microsoft.com/office/drawing/2014/main" id="{3C2D1D7D-4538-0E4B-A013-28430E133391}"/>
                </a:ext>
              </a:extLst>
            </p:cNvPr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63" name="object 14">
              <a:extLst>
                <a:ext uri="{FF2B5EF4-FFF2-40B4-BE49-F238E27FC236}">
                  <a16:creationId xmlns="" xmlns:a16="http://schemas.microsoft.com/office/drawing/2014/main" id="{AAEFEDCD-F47B-254A-9963-7F13692D2D44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64" name="object 15">
              <a:extLst>
                <a:ext uri="{FF2B5EF4-FFF2-40B4-BE49-F238E27FC236}">
                  <a16:creationId xmlns="" xmlns:a16="http://schemas.microsoft.com/office/drawing/2014/main" id="{FA8BA810-E786-2B46-9451-DC33FCD19EFE}"/>
                </a:ext>
              </a:extLst>
            </p:cNvPr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4862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4938" y="4720030"/>
            <a:ext cx="1350715" cy="1250798"/>
          </a:xfrm>
          <a:prstGeom prst="rect">
            <a:avLst/>
          </a:prstGeo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487258" y="1118654"/>
            <a:ext cx="10869338" cy="5305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73">
            <a:extLst>
              <a:ext uri="{FF2B5EF4-FFF2-40B4-BE49-F238E27FC236}">
                <a16:creationId xmlns="" xmlns:a16="http://schemas.microsoft.com/office/drawing/2014/main" id="{20F5D676-E236-D84F-AE2F-D718B81E0C87}"/>
              </a:ext>
            </a:extLst>
          </p:cNvPr>
          <p:cNvGrpSpPr/>
          <p:nvPr/>
        </p:nvGrpSpPr>
        <p:grpSpPr>
          <a:xfrm>
            <a:off x="267607" y="156896"/>
            <a:ext cx="685839" cy="806651"/>
            <a:chOff x="634994" y="7556702"/>
            <a:chExt cx="914452" cy="1075534"/>
          </a:xfrm>
        </p:grpSpPr>
        <p:pic>
          <p:nvPicPr>
            <p:cNvPr id="11" name="object 5">
              <a:extLst>
                <a:ext uri="{FF2B5EF4-FFF2-40B4-BE49-F238E27FC236}">
                  <a16:creationId xmlns="" xmlns:a16="http://schemas.microsoft.com/office/drawing/2014/main" id="{8AE9C3F9-595E-1C4E-99E9-7C93D66F0E7A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2" name="object 6">
              <a:extLst>
                <a:ext uri="{FF2B5EF4-FFF2-40B4-BE49-F238E27FC236}">
                  <a16:creationId xmlns="" xmlns:a16="http://schemas.microsoft.com/office/drawing/2014/main" id="{472D9660-E25E-174D-8E49-E08660851B7F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3" name="object 7">
              <a:extLst>
                <a:ext uri="{FF2B5EF4-FFF2-40B4-BE49-F238E27FC236}">
                  <a16:creationId xmlns="" xmlns:a16="http://schemas.microsoft.com/office/drawing/2014/main" id="{E385B0AA-9606-004C-91FF-291BD32CC62D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4" name="object 8">
              <a:extLst>
                <a:ext uri="{FF2B5EF4-FFF2-40B4-BE49-F238E27FC236}">
                  <a16:creationId xmlns="" xmlns:a16="http://schemas.microsoft.com/office/drawing/2014/main" id="{F9DDD202-1689-9345-941F-9329EC81CF2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5" name="object 9">
              <a:extLst>
                <a:ext uri="{FF2B5EF4-FFF2-40B4-BE49-F238E27FC236}">
                  <a16:creationId xmlns="" xmlns:a16="http://schemas.microsoft.com/office/drawing/2014/main" id="{E6D90ABF-E531-2C44-A07D-FB7A025D54A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6" name="object 10">
              <a:extLst>
                <a:ext uri="{FF2B5EF4-FFF2-40B4-BE49-F238E27FC236}">
                  <a16:creationId xmlns="" xmlns:a16="http://schemas.microsoft.com/office/drawing/2014/main" id="{9AC239B6-FFFB-6B45-BCBC-C4761EE0E4A2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7" name="object 11">
              <a:extLst>
                <a:ext uri="{FF2B5EF4-FFF2-40B4-BE49-F238E27FC236}">
                  <a16:creationId xmlns="" xmlns:a16="http://schemas.microsoft.com/office/drawing/2014/main" id="{BB8DA70F-8086-BE4A-88B0-C54D4509D3E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18" name="object 12">
              <a:extLst>
                <a:ext uri="{FF2B5EF4-FFF2-40B4-BE49-F238E27FC236}">
                  <a16:creationId xmlns="" xmlns:a16="http://schemas.microsoft.com/office/drawing/2014/main" id="{F61F53E2-53C6-4646-9298-ADD052CAC6D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19" name="object 13">
              <a:extLst>
                <a:ext uri="{FF2B5EF4-FFF2-40B4-BE49-F238E27FC236}">
                  <a16:creationId xmlns="" xmlns:a16="http://schemas.microsoft.com/office/drawing/2014/main" id="{5AECEDBD-41AD-144E-8C65-85EE44130273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20" name="object 14">
              <a:extLst>
                <a:ext uri="{FF2B5EF4-FFF2-40B4-BE49-F238E27FC236}">
                  <a16:creationId xmlns="" xmlns:a16="http://schemas.microsoft.com/office/drawing/2014/main" id="{96D31B5A-667A-4245-8476-B3B7636CD2C8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1" name="object 15">
              <a:extLst>
                <a:ext uri="{FF2B5EF4-FFF2-40B4-BE49-F238E27FC236}">
                  <a16:creationId xmlns="" xmlns:a16="http://schemas.microsoft.com/office/drawing/2014/main" id="{64F59B50-F07B-C04F-BAAF-361C208FEA8A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2" name="object 16">
              <a:extLst>
                <a:ext uri="{FF2B5EF4-FFF2-40B4-BE49-F238E27FC236}">
                  <a16:creationId xmlns="" xmlns:a16="http://schemas.microsoft.com/office/drawing/2014/main" id="{8F34719E-BCE0-E94F-8BF1-3A09A326921C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3" name="object 17">
              <a:extLst>
                <a:ext uri="{FF2B5EF4-FFF2-40B4-BE49-F238E27FC236}">
                  <a16:creationId xmlns="" xmlns:a16="http://schemas.microsoft.com/office/drawing/2014/main" id="{96558440-5DFC-094A-927A-EC7068203E50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2" name="Прямоугольник 1"/>
          <p:cNvSpPr/>
          <p:nvPr/>
        </p:nvSpPr>
        <p:spPr>
          <a:xfrm>
            <a:off x="953293" y="869762"/>
            <a:ext cx="983870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ru-RU" dirty="0">
              <a:latin typeface="Arial" panose="020B0604020202020204" pitchFamily="34" charset="0"/>
            </a:endParaRPr>
          </a:p>
          <a:p>
            <a:pPr algn="just"/>
            <a:endParaRPr lang="ru-RU" dirty="0" smtClean="0">
              <a:latin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242405" y="572078"/>
            <a:ext cx="10726478" cy="646331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Согласно технологическому процессу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проактивного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назначения и выплаты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пособий взаимодействие со страхователями осуществляется посредством СЭДО Фонда: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52336" y="1723511"/>
            <a:ext cx="91762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проверку, подтверждение, корректировку сведений, необходимых для назначения и выплаты пособий по временной нетрудоспособности, по беременности и родам, единовременного пособия при рождении ребенка </a:t>
            </a:r>
            <a:b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страхователю в автоматизированном режиме направляется </a:t>
            </a:r>
            <a:r>
              <a:rPr lang="ru-RU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запрос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сообщения 100 </a:t>
            </a:r>
            <a:endParaRPr lang="ru-RU" b="1" dirty="0" smtClean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u="sng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запрос страховщика, страхователь направляет сведения, необходимые для назначения и выплаты пособия по временной нетрудоспособности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тип сообщения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101</a:t>
            </a:r>
          </a:p>
          <a:p>
            <a:pPr algn="just"/>
            <a:endParaRPr lang="ru-RU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запроса страховщика страхователь вправе направить сведения для назначения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инициативно - т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сообщения </a:t>
            </a:r>
            <a:r>
              <a:rPr lang="ru-RU" b="1" dirty="0" smtClean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</a:p>
          <a:p>
            <a:pPr algn="just"/>
            <a:endParaRPr lang="ru-RU" b="1" dirty="0">
              <a:solidFill>
                <a:schemeClr val="tx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ru-RU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возникновения обстоятельств, влекущих прекращение права застрахованного лица на получение ежемесячного пособия по уходу за ребенком, страхователь направляет уведомление о прекращении права застрахованного лица на получение ежемесячного пособия по уходу за ребенком - </a:t>
            </a:r>
            <a:r>
              <a:rPr lang="ru-RU" b="1" dirty="0">
                <a:solidFill>
                  <a:schemeClr val="tx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сообщения 104</a:t>
            </a:r>
          </a:p>
        </p:txBody>
      </p:sp>
    </p:spTree>
    <p:extLst>
      <p:ext uri="{BB962C8B-B14F-4D97-AF65-F5344CB8AC3E}">
        <p14:creationId xmlns:p14="http://schemas.microsoft.com/office/powerpoint/2010/main" val="37280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820372" y="1675254"/>
            <a:ext cx="10683873" cy="35364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/>
          </a:p>
        </p:txBody>
      </p:sp>
      <p:grpSp>
        <p:nvGrpSpPr>
          <p:cNvPr id="12" name="Group 47">
            <a:extLst>
              <a:ext uri="{FF2B5EF4-FFF2-40B4-BE49-F238E27FC236}">
                <a16:creationId xmlns=""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383567" y="293623"/>
            <a:ext cx="685839" cy="806651"/>
            <a:chOff x="634994" y="7556702"/>
            <a:chExt cx="914452" cy="1075534"/>
          </a:xfrm>
        </p:grpSpPr>
        <p:pic>
          <p:nvPicPr>
            <p:cNvPr id="13" name="object 5">
              <a:extLst>
                <a:ext uri="{FF2B5EF4-FFF2-40B4-BE49-F238E27FC236}">
                  <a16:creationId xmlns=""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14" name="object 6">
              <a:extLst>
                <a:ext uri="{FF2B5EF4-FFF2-40B4-BE49-F238E27FC236}">
                  <a16:creationId xmlns=""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5" name="object 7">
              <a:extLst>
                <a:ext uri="{FF2B5EF4-FFF2-40B4-BE49-F238E27FC236}">
                  <a16:creationId xmlns=""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6" name="object 8">
              <a:extLst>
                <a:ext uri="{FF2B5EF4-FFF2-40B4-BE49-F238E27FC236}">
                  <a16:creationId xmlns=""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7" name="object 9">
              <a:extLst>
                <a:ext uri="{FF2B5EF4-FFF2-40B4-BE49-F238E27FC236}">
                  <a16:creationId xmlns=""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8" name="object 10">
              <a:extLst>
                <a:ext uri="{FF2B5EF4-FFF2-40B4-BE49-F238E27FC236}">
                  <a16:creationId xmlns=""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9" name="object 11">
              <a:extLst>
                <a:ext uri="{FF2B5EF4-FFF2-40B4-BE49-F238E27FC236}">
                  <a16:creationId xmlns=""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20" name="object 12">
              <a:extLst>
                <a:ext uri="{FF2B5EF4-FFF2-40B4-BE49-F238E27FC236}">
                  <a16:creationId xmlns=""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21" name="object 13">
              <a:extLst>
                <a:ext uri="{FF2B5EF4-FFF2-40B4-BE49-F238E27FC236}">
                  <a16:creationId xmlns=""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22" name="object 14">
              <a:extLst>
                <a:ext uri="{FF2B5EF4-FFF2-40B4-BE49-F238E27FC236}">
                  <a16:creationId xmlns=""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23" name="object 15">
              <a:extLst>
                <a:ext uri="{FF2B5EF4-FFF2-40B4-BE49-F238E27FC236}">
                  <a16:creationId xmlns=""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4" name="object 16">
              <a:extLst>
                <a:ext uri="{FF2B5EF4-FFF2-40B4-BE49-F238E27FC236}">
                  <a16:creationId xmlns=""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5" name="object 17">
              <a:extLst>
                <a:ext uri="{FF2B5EF4-FFF2-40B4-BE49-F238E27FC236}">
                  <a16:creationId xmlns=""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  <p:sp>
        <p:nvSpPr>
          <p:cNvPr id="8" name="Прямоугольник 7"/>
          <p:cNvSpPr/>
          <p:nvPr/>
        </p:nvSpPr>
        <p:spPr>
          <a:xfrm>
            <a:off x="1529862" y="633046"/>
            <a:ext cx="10339754" cy="1785104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  <a:hlinkClick r:id="rId12"/>
            </a:endParaRP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  <a:hlinkClick r:id="rId12"/>
            </a:endParaRPr>
          </a:p>
          <a:p>
            <a:pPr algn="just"/>
            <a:r>
              <a:rPr lang="ru-RU" dirty="0" smtClean="0">
                <a:latin typeface="Arial" panose="020B0604020202020204" pitchFamily="34" charset="0"/>
                <a:hlinkClick r:id="rId12"/>
              </a:rPr>
              <a:t> 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hlinkClick r:id="rId12"/>
              </a:rPr>
              <a:t>  </a:t>
            </a:r>
          </a:p>
          <a:p>
            <a:pPr algn="just"/>
            <a:r>
              <a:rPr lang="ru-RU" dirty="0" smtClean="0">
                <a:latin typeface="Arial" panose="020B0604020202020204" pitchFamily="34" charset="0"/>
                <a:hlinkClick r:id="rId12"/>
              </a:rPr>
              <a:t>  </a:t>
            </a:r>
          </a:p>
          <a:p>
            <a:pPr algn="just"/>
            <a:endParaRPr lang="ru-RU" dirty="0">
              <a:solidFill>
                <a:srgbClr val="0000FF"/>
              </a:solidFill>
              <a:latin typeface="Arial" panose="020B0604020202020204" pitchFamily="34" charset="0"/>
              <a:hlinkClick r:id="rId12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6933" y="360485"/>
            <a:ext cx="9947312" cy="984738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Пособия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обязательному социальному страхованию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 временной </a:t>
            </a: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нетрудоспособности  </a:t>
            </a:r>
            <a:r>
              <a:rPr lang="ru-RU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 связи с материнством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69253" y="1255105"/>
            <a:ext cx="1080036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dirty="0" smtClean="0">
              <a:solidFill>
                <a:srgbClr val="000000"/>
              </a:solidFill>
              <a:latin typeface="Bebas Neue"/>
            </a:endParaRPr>
          </a:p>
          <a:p>
            <a:endParaRPr lang="ru-RU" sz="1200" dirty="0">
              <a:solidFill>
                <a:srgbClr val="000000"/>
              </a:solidFill>
              <a:latin typeface="Bebas Neue"/>
            </a:endParaRPr>
          </a:p>
          <a:p>
            <a:endParaRPr lang="ru-RU" sz="1200" dirty="0">
              <a:solidFill>
                <a:srgbClr val="000000"/>
              </a:solidFill>
              <a:latin typeface="Bebas Neue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по временной нетрудоспособности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по беременности и родам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Пособие при рождении ребенка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Ежемесячное пособие по уходу за ребенком до 1,5 лет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" name="Группа 26"/>
          <p:cNvGrpSpPr/>
          <p:nvPr/>
        </p:nvGrpSpPr>
        <p:grpSpPr>
          <a:xfrm>
            <a:off x="9759462" y="3429580"/>
            <a:ext cx="1837592" cy="2837746"/>
            <a:chOff x="3670176" y="4295793"/>
            <a:chExt cx="722581" cy="1319906"/>
          </a:xfrm>
        </p:grpSpPr>
        <p:sp>
          <p:nvSpPr>
            <p:cNvPr id="28" name="TextBox 27"/>
            <p:cNvSpPr txBox="1"/>
            <p:nvPr/>
          </p:nvSpPr>
          <p:spPr>
            <a:xfrm>
              <a:off x="3952423" y="5357436"/>
              <a:ext cx="158088" cy="25826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ru-RU" sz="1350" b="1" dirty="0" smtClean="0"/>
                <a:t> </a:t>
              </a:r>
              <a:endParaRPr lang="ru-RU" sz="1350" b="1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0176" y="4295793"/>
              <a:ext cx="722581" cy="1021836"/>
            </a:xfrm>
            <a:prstGeom prst="rect">
              <a:avLst/>
            </a:prstGeom>
            <a:ln>
              <a:solidFill>
                <a:srgbClr val="0070C0"/>
              </a:solidFill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820372" y="3488955"/>
            <a:ext cx="816060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случае возникновения обстоятельств, влекущих прекращение права застрахованного лица на получение ежемесячного пособия по уходу за ребенком, страхователь в срок не позднее трех рабочих дней со дня, когда ему стало известно о возникновении таких обстоятельств, направляет в территориальный орган страховщика по месту своей регистрации </a:t>
            </a:r>
            <a:r>
              <a:rPr lang="ru-RU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уведомление о прекращении права застрахованного лица на получение ежемесячного пособия по уходу за ребенком</a:t>
            </a:r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.</a:t>
            </a:r>
          </a:p>
          <a:p>
            <a:pPr algn="just"/>
            <a:endParaRPr lang="ru-RU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14"/>
            </a:endParaRP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(Часть 12 статьи 13 Федерального закона от 29.12.2006 №255)</a:t>
            </a:r>
            <a:endParaRPr lang="ru-RU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  <a:hlinkClick r:id="rId14"/>
            </a:endParaRPr>
          </a:p>
        </p:txBody>
      </p:sp>
    </p:spTree>
    <p:extLst>
      <p:ext uri="{BB962C8B-B14F-4D97-AF65-F5344CB8AC3E}">
        <p14:creationId xmlns:p14="http://schemas.microsoft.com/office/powerpoint/2010/main" val="71020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1376974" y="123077"/>
            <a:ext cx="9014800" cy="72233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400" b="1" dirty="0" smtClean="0">
              <a:solidFill>
                <a:srgbClr val="1F4E7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1F4E7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/>
          </a:p>
        </p:txBody>
      </p:sp>
      <p:sp>
        <p:nvSpPr>
          <p:cNvPr id="8" name="AutoShape 4" descr="Госуслуги получили новый бренд | Digital Russia"/>
          <p:cNvSpPr>
            <a:spLocks noChangeAspect="1" noChangeArrowheads="1"/>
          </p:cNvSpPr>
          <p:nvPr/>
        </p:nvSpPr>
        <p:spPr bwMode="auto">
          <a:xfrm>
            <a:off x="5448543" y="3980220"/>
            <a:ext cx="2877771" cy="2877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10" name="Group 3">
            <a:extLst>
              <a:ext uri="{FF2B5EF4-FFF2-40B4-BE49-F238E27FC236}">
                <a16:creationId xmlns="" xmlns:a16="http://schemas.microsoft.com/office/drawing/2014/main" id="{BCC282DF-5750-4B40-8125-A62235A1766D}"/>
              </a:ext>
            </a:extLst>
          </p:cNvPr>
          <p:cNvGrpSpPr/>
          <p:nvPr/>
        </p:nvGrpSpPr>
        <p:grpSpPr>
          <a:xfrm>
            <a:off x="270642" y="107071"/>
            <a:ext cx="685839" cy="806645"/>
            <a:chOff x="634994" y="480009"/>
            <a:chExt cx="914452" cy="1075526"/>
          </a:xfrm>
        </p:grpSpPr>
        <p:pic>
          <p:nvPicPr>
            <p:cNvPr id="12" name="object 3">
              <a:extLst>
                <a:ext uri="{FF2B5EF4-FFF2-40B4-BE49-F238E27FC236}">
                  <a16:creationId xmlns="" xmlns:a16="http://schemas.microsoft.com/office/drawing/2014/main" id="{320C4FB6-0CD5-784A-8B84-B131BD546051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1352696"/>
              <a:ext cx="163266" cy="78676"/>
            </a:xfrm>
            <a:prstGeom prst="rect">
              <a:avLst/>
            </a:prstGeom>
          </p:spPr>
        </p:pic>
        <p:pic>
          <p:nvPicPr>
            <p:cNvPr id="13" name="object 4">
              <a:extLst>
                <a:ext uri="{FF2B5EF4-FFF2-40B4-BE49-F238E27FC236}">
                  <a16:creationId xmlns="" xmlns:a16="http://schemas.microsoft.com/office/drawing/2014/main" id="{7CBC26A7-2382-904E-A99F-28470A8B19D5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1353580"/>
              <a:ext cx="341118" cy="89957"/>
            </a:xfrm>
            <a:prstGeom prst="rect">
              <a:avLst/>
            </a:prstGeom>
          </p:spPr>
        </p:pic>
        <p:sp>
          <p:nvSpPr>
            <p:cNvPr id="14" name="object 5">
              <a:extLst>
                <a:ext uri="{FF2B5EF4-FFF2-40B4-BE49-F238E27FC236}">
                  <a16:creationId xmlns="" xmlns:a16="http://schemas.microsoft.com/office/drawing/2014/main" id="{043153D8-FB6D-6247-AF8A-A43EABA248E8}"/>
                </a:ext>
              </a:extLst>
            </p:cNvPr>
            <p:cNvSpPr/>
            <p:nvPr/>
          </p:nvSpPr>
          <p:spPr>
            <a:xfrm>
              <a:off x="1192096" y="13535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69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69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5" name="object 6">
              <a:extLst>
                <a:ext uri="{FF2B5EF4-FFF2-40B4-BE49-F238E27FC236}">
                  <a16:creationId xmlns="" xmlns:a16="http://schemas.microsoft.com/office/drawing/2014/main" id="{C0ED31B9-19AF-F041-8F61-DA6D06AE26F6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1353580"/>
              <a:ext cx="66154" cy="76911"/>
            </a:xfrm>
            <a:prstGeom prst="rect">
              <a:avLst/>
            </a:prstGeom>
          </p:spPr>
        </p:pic>
        <p:pic>
          <p:nvPicPr>
            <p:cNvPr id="16" name="object 7">
              <a:extLst>
                <a:ext uri="{FF2B5EF4-FFF2-40B4-BE49-F238E27FC236}">
                  <a16:creationId xmlns="" xmlns:a16="http://schemas.microsoft.com/office/drawing/2014/main" id="{29CDCD50-E441-3347-8B47-FE2D684F5683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1353577"/>
              <a:ext cx="85153" cy="76923"/>
            </a:xfrm>
            <a:prstGeom prst="rect">
              <a:avLst/>
            </a:prstGeom>
          </p:spPr>
        </p:pic>
        <p:sp>
          <p:nvSpPr>
            <p:cNvPr id="17" name="object 8">
              <a:extLst>
                <a:ext uri="{FF2B5EF4-FFF2-40B4-BE49-F238E27FC236}">
                  <a16:creationId xmlns="" xmlns:a16="http://schemas.microsoft.com/office/drawing/2014/main" id="{7F89ECCA-E190-5F43-AADB-B72A0949B6FC}"/>
                </a:ext>
              </a:extLst>
            </p:cNvPr>
            <p:cNvSpPr/>
            <p:nvPr/>
          </p:nvSpPr>
          <p:spPr>
            <a:xfrm>
              <a:off x="1482771" y="1353580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69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8" name="object 9">
              <a:extLst>
                <a:ext uri="{FF2B5EF4-FFF2-40B4-BE49-F238E27FC236}">
                  <a16:creationId xmlns="" xmlns:a16="http://schemas.microsoft.com/office/drawing/2014/main" id="{47C2725A-7534-2748-9087-D86FBBA05710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1464464"/>
              <a:ext cx="188554" cy="82626"/>
            </a:xfrm>
            <a:prstGeom prst="rect">
              <a:avLst/>
            </a:prstGeom>
          </p:spPr>
        </p:pic>
        <p:pic>
          <p:nvPicPr>
            <p:cNvPr id="19" name="object 10">
              <a:extLst>
                <a:ext uri="{FF2B5EF4-FFF2-40B4-BE49-F238E27FC236}">
                  <a16:creationId xmlns="" xmlns:a16="http://schemas.microsoft.com/office/drawing/2014/main" id="{966F9335-04A6-F949-BE71-D457C02A39A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1467309"/>
              <a:ext cx="164275" cy="88226"/>
            </a:xfrm>
            <a:prstGeom prst="rect">
              <a:avLst/>
            </a:prstGeom>
          </p:spPr>
        </p:pic>
        <p:pic>
          <p:nvPicPr>
            <p:cNvPr id="20" name="object 11">
              <a:extLst>
                <a:ext uri="{FF2B5EF4-FFF2-40B4-BE49-F238E27FC236}">
                  <a16:creationId xmlns="" xmlns:a16="http://schemas.microsoft.com/office/drawing/2014/main" id="{DC377D67-A0F1-BC48-B139-458C23E7B215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1466442"/>
              <a:ext cx="319289" cy="78663"/>
            </a:xfrm>
            <a:prstGeom prst="rect">
              <a:avLst/>
            </a:prstGeom>
          </p:spPr>
        </p:pic>
        <p:pic>
          <p:nvPicPr>
            <p:cNvPr id="21" name="object 12">
              <a:extLst>
                <a:ext uri="{FF2B5EF4-FFF2-40B4-BE49-F238E27FC236}">
                  <a16:creationId xmlns="" xmlns:a16="http://schemas.microsoft.com/office/drawing/2014/main" id="{F577E3D8-F82B-FC4C-BE1F-CF11AD866AA5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1467312"/>
              <a:ext cx="66471" cy="76911"/>
            </a:xfrm>
            <a:prstGeom prst="rect">
              <a:avLst/>
            </a:prstGeom>
          </p:spPr>
        </p:pic>
        <p:pic>
          <p:nvPicPr>
            <p:cNvPr id="22" name="object 13">
              <a:extLst>
                <a:ext uri="{FF2B5EF4-FFF2-40B4-BE49-F238E27FC236}">
                  <a16:creationId xmlns="" xmlns:a16="http://schemas.microsoft.com/office/drawing/2014/main" id="{3C2D1D7D-4538-0E4B-A013-28430E133391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1467312"/>
              <a:ext cx="66471" cy="76911"/>
            </a:xfrm>
            <a:prstGeom prst="rect">
              <a:avLst/>
            </a:prstGeom>
          </p:spPr>
        </p:pic>
        <p:sp>
          <p:nvSpPr>
            <p:cNvPr id="23" name="object 14">
              <a:extLst>
                <a:ext uri="{FF2B5EF4-FFF2-40B4-BE49-F238E27FC236}">
                  <a16:creationId xmlns="" xmlns:a16="http://schemas.microsoft.com/office/drawing/2014/main" id="{AAEFEDCD-F47B-254A-9963-7F13692D2D44}"/>
                </a:ext>
              </a:extLst>
            </p:cNvPr>
            <p:cNvSpPr/>
            <p:nvPr/>
          </p:nvSpPr>
          <p:spPr>
            <a:xfrm>
              <a:off x="1489430" y="1331849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5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4" name="object 15">
              <a:extLst>
                <a:ext uri="{FF2B5EF4-FFF2-40B4-BE49-F238E27FC236}">
                  <a16:creationId xmlns="" xmlns:a16="http://schemas.microsoft.com/office/drawing/2014/main" id="{FA8BA810-E786-2B46-9451-DC33FCD19EF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480009"/>
              <a:ext cx="895848" cy="769188"/>
            </a:xfrm>
            <a:prstGeom prst="rect">
              <a:avLst/>
            </a:prstGeom>
          </p:spPr>
        </p:pic>
      </p:grpSp>
      <p:pic>
        <p:nvPicPr>
          <p:cNvPr id="25" name="Рисунок 2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306540" y="4784773"/>
            <a:ext cx="1987060" cy="1867072"/>
          </a:xfrm>
          <a:prstGeom prst="rect">
            <a:avLst/>
          </a:prstGeom>
        </p:spPr>
      </p:pic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1546954"/>
              </p:ext>
            </p:extLst>
          </p:nvPr>
        </p:nvGraphicFramePr>
        <p:xfrm>
          <a:off x="906475" y="923205"/>
          <a:ext cx="9400066" cy="57286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106259"/>
                <a:gridCol w="1443930"/>
                <a:gridCol w="549161"/>
                <a:gridCol w="2300716"/>
              </a:tblGrid>
              <a:tr h="3015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01.02.2025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 </a:t>
                      </a:r>
                      <a:r>
                        <a:rPr lang="ru-RU" sz="14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01.02.2025</a:t>
                      </a:r>
                      <a:endParaRPr lang="ru-RU" sz="1400" b="1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</a:tr>
              <a:tr h="51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МРОТ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22 440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Предельная величина базы для начисления страховых взносов в СФР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2 759 000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Предельная величина среднего дневного заработка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5 673,97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Размер минимального среднего дневного заработка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737,75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Минимальный размер 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пособия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беременности и родам (140 дней)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103 285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 размер 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пособия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беременности и родам (140 дней)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794 355,80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Единовременное 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пособие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при рождении ребенка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24 604,30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26 941,71 руб.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</a:tr>
              <a:tr h="51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Минимальный размер ежемесячного 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пособия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уходу за ребенком, рассчитанный из МРОТ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9 227,24 руб.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10 103,83 руб. </a:t>
                      </a:r>
                      <a:r>
                        <a:rPr lang="ru-RU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</a:tr>
              <a:tr h="51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Максимальный размер ежемесячного 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пособия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уходу за ребенком до 1,5 лет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68 995,48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0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Социальное </a:t>
                      </a:r>
                      <a:r>
                        <a:rPr lang="ru-RU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пособие</a:t>
                      </a: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 погребение </a:t>
                      </a:r>
                      <a:r>
                        <a:rPr lang="ru-RU" sz="1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8 370,20 руб.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9 165,3 руб.</a:t>
                      </a:r>
                      <a:endParaRPr lang="ru-R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30862" marR="30862" marT="50773" marB="50773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 rot="10800000" flipV="1">
            <a:off x="2189284" y="315373"/>
            <a:ext cx="73746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ПОСОБИЯ И ИХ РАСЧЕТНЫЕ ДАННЫЕ НА 2025 ГОД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88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76081" y="2335989"/>
            <a:ext cx="1670757" cy="68357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878413" y="2569042"/>
            <a:ext cx="1454991" cy="571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u="sng" dirty="0" smtClean="0">
              <a:solidFill>
                <a:srgbClr val="C00000"/>
              </a:solidFill>
            </a:endParaRPr>
          </a:p>
        </p:txBody>
      </p:sp>
      <p:grpSp>
        <p:nvGrpSpPr>
          <p:cNvPr id="28" name="Group 4"/>
          <p:cNvGrpSpPr>
            <a:grpSpLocks/>
          </p:cNvGrpSpPr>
          <p:nvPr/>
        </p:nvGrpSpPr>
        <p:grpSpPr bwMode="auto">
          <a:xfrm flipV="1">
            <a:off x="120294" y="475305"/>
            <a:ext cx="11975977" cy="45719"/>
            <a:chOff x="-2" y="284"/>
            <a:chExt cx="5762" cy="33"/>
          </a:xfrm>
        </p:grpSpPr>
        <p:sp>
          <p:nvSpPr>
            <p:cNvPr id="29" name="Line 6"/>
            <p:cNvSpPr>
              <a:spLocks noChangeShapeType="1"/>
            </p:cNvSpPr>
            <p:nvPr/>
          </p:nvSpPr>
          <p:spPr bwMode="auto">
            <a:xfrm>
              <a:off x="650" y="288"/>
              <a:ext cx="5110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Line 7"/>
            <p:cNvSpPr>
              <a:spLocks noChangeShapeType="1"/>
            </p:cNvSpPr>
            <p:nvPr/>
          </p:nvSpPr>
          <p:spPr bwMode="auto">
            <a:xfrm>
              <a:off x="650" y="316"/>
              <a:ext cx="5110" cy="1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9" name="Line 9"/>
            <p:cNvSpPr>
              <a:spLocks noChangeShapeType="1"/>
            </p:cNvSpPr>
            <p:nvPr/>
          </p:nvSpPr>
          <p:spPr bwMode="auto">
            <a:xfrm>
              <a:off x="-2" y="284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>
              <a:off x="-2" y="316"/>
              <a:ext cx="182" cy="0"/>
            </a:xfrm>
            <a:prstGeom prst="line">
              <a:avLst/>
            </a:prstGeom>
            <a:noFill/>
            <a:ln w="19050">
              <a:solidFill>
                <a:srgbClr val="0069B8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 sz="965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7" name="Заголовок 1"/>
          <p:cNvSpPr txBox="1">
            <a:spLocks/>
          </p:cNvSpPr>
          <p:nvPr/>
        </p:nvSpPr>
        <p:spPr>
          <a:xfrm>
            <a:off x="762644" y="103916"/>
            <a:ext cx="10284271" cy="4247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</a:rPr>
              <a:t>Сроки назначения и выплаты пособий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2030813" y="5038516"/>
            <a:ext cx="1454991" cy="5716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 b="1" u="sng" dirty="0" smtClean="0">
              <a:solidFill>
                <a:srgbClr val="C00000"/>
              </a:solidFill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182031" y="1016926"/>
            <a:ext cx="11914240" cy="2888973"/>
            <a:chOff x="76081" y="3739870"/>
            <a:chExt cx="11914240" cy="2888973"/>
          </a:xfrm>
        </p:grpSpPr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94921" y="4025081"/>
              <a:ext cx="1295400" cy="1295400"/>
            </a:xfrm>
            <a:prstGeom prst="rect">
              <a:avLst/>
            </a:prstGeom>
          </p:spPr>
        </p:pic>
        <p:grpSp>
          <p:nvGrpSpPr>
            <p:cNvPr id="9" name="Группа 8"/>
            <p:cNvGrpSpPr/>
            <p:nvPr/>
          </p:nvGrpSpPr>
          <p:grpSpPr>
            <a:xfrm>
              <a:off x="76081" y="3739870"/>
              <a:ext cx="11876315" cy="2888973"/>
              <a:chOff x="76081" y="3739870"/>
              <a:chExt cx="11876315" cy="2888973"/>
            </a:xfrm>
          </p:grpSpPr>
          <p:grpSp>
            <p:nvGrpSpPr>
              <p:cNvPr id="3" name="Группа 2"/>
              <p:cNvGrpSpPr/>
              <p:nvPr/>
            </p:nvGrpSpPr>
            <p:grpSpPr>
              <a:xfrm>
                <a:off x="76081" y="3739870"/>
                <a:ext cx="11876315" cy="2888973"/>
                <a:chOff x="46905" y="3745275"/>
                <a:chExt cx="11876315" cy="2888973"/>
              </a:xfrm>
            </p:grpSpPr>
            <p:grpSp>
              <p:nvGrpSpPr>
                <p:cNvPr id="2" name="Группа 1"/>
                <p:cNvGrpSpPr/>
                <p:nvPr/>
              </p:nvGrpSpPr>
              <p:grpSpPr>
                <a:xfrm>
                  <a:off x="46905" y="3745275"/>
                  <a:ext cx="11876315" cy="2888973"/>
                  <a:chOff x="46905" y="3745275"/>
                  <a:chExt cx="11876315" cy="2888973"/>
                </a:xfrm>
              </p:grpSpPr>
              <p:sp>
                <p:nvSpPr>
                  <p:cNvPr id="51" name="Прямоугольник 50"/>
                  <p:cNvSpPr/>
                  <p:nvPr/>
                </p:nvSpPr>
                <p:spPr>
                  <a:xfrm>
                    <a:off x="795798" y="3745275"/>
                    <a:ext cx="10803018" cy="338554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6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Выплата пособий по временной нетрудоспособности и беременности и родам при проактивном назначении пособий</a:t>
                    </a:r>
                    <a:endParaRPr lang="ru-RU" sz="1600" b="1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5" name="Прямоугольник 54"/>
                  <p:cNvSpPr/>
                  <p:nvPr/>
                </p:nvSpPr>
                <p:spPr>
                  <a:xfrm>
                    <a:off x="3532630" y="5171202"/>
                    <a:ext cx="1622881" cy="146304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СФР направляет запрос недостающих сведений </a:t>
                    </a:r>
                    <a:br>
                      <a: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</a:br>
                    <a:r>
                      <a: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(о заработке, стаже, РК, ставке и др.)</a:t>
                    </a:r>
                    <a:endParaRPr lang="ru-RU" sz="12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57" name="Прямоугольник 56"/>
                  <p:cNvSpPr/>
                  <p:nvPr/>
                </p:nvSpPr>
                <p:spPr>
                  <a:xfrm>
                    <a:off x="5220675" y="5496683"/>
                    <a:ext cx="1418259" cy="754286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200" b="1" u="sng" dirty="0">
                        <a:solidFill>
                          <a:srgbClr val="C00000"/>
                        </a:solidFill>
                      </a:rPr>
                      <a:t>в</a:t>
                    </a:r>
                    <a:r>
                      <a:rPr lang="ru-RU" sz="1200" b="1" u="sng" dirty="0" smtClean="0">
                        <a:solidFill>
                          <a:srgbClr val="C00000"/>
                        </a:solidFill>
                      </a:rPr>
                      <a:t> течение 3 рабочих дней </a:t>
                    </a:r>
                    <a:br>
                      <a:rPr lang="ru-RU" sz="1200" b="1" u="sng" dirty="0" smtClean="0">
                        <a:solidFill>
                          <a:srgbClr val="C00000"/>
                        </a:solidFill>
                      </a:rPr>
                    </a:br>
                    <a:r>
                      <a:rPr lang="ru-RU" sz="1200" b="1" u="sng" dirty="0" smtClean="0">
                        <a:solidFill>
                          <a:srgbClr val="C00000"/>
                        </a:solidFill>
                      </a:rPr>
                      <a:t>со дня получения запроса</a:t>
                    </a:r>
                  </a:p>
                </p:txBody>
              </p:sp>
              <p:sp>
                <p:nvSpPr>
                  <p:cNvPr id="59" name="Прямоугольник 58"/>
                  <p:cNvSpPr/>
                  <p:nvPr/>
                </p:nvSpPr>
                <p:spPr>
                  <a:xfrm>
                    <a:off x="6921355" y="5431155"/>
                    <a:ext cx="1350369" cy="83389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Страхователь предоставляет недостающие сведения</a:t>
                    </a:r>
                    <a:endParaRPr lang="ru-RU" sz="12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0" name="Прямоугольник 59"/>
                  <p:cNvSpPr/>
                  <p:nvPr/>
                </p:nvSpPr>
                <p:spPr>
                  <a:xfrm>
                    <a:off x="46905" y="5361970"/>
                    <a:ext cx="1701820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Поступление сведений о закрытом ЭЛН</a:t>
                    </a:r>
                    <a:endParaRPr lang="ru-RU" sz="12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61" name="Прямоугольник 60"/>
                  <p:cNvSpPr/>
                  <p:nvPr/>
                </p:nvSpPr>
                <p:spPr>
                  <a:xfrm>
                    <a:off x="1934099" y="5502883"/>
                    <a:ext cx="1436861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200" b="1" u="sng" dirty="0" smtClean="0">
                        <a:solidFill>
                          <a:srgbClr val="C00000"/>
                        </a:solidFill>
                      </a:rPr>
                      <a:t>одновременно </a:t>
                    </a:r>
                    <a:br>
                      <a:rPr lang="ru-RU" sz="1200" b="1" u="sng" dirty="0" smtClean="0">
                        <a:solidFill>
                          <a:srgbClr val="C00000"/>
                        </a:solidFill>
                      </a:rPr>
                    </a:br>
                    <a:r>
                      <a:rPr lang="ru-RU" sz="1200" b="1" u="sng" dirty="0" smtClean="0">
                        <a:solidFill>
                          <a:srgbClr val="C00000"/>
                        </a:solidFill>
                      </a:rPr>
                      <a:t>со сведениями </a:t>
                    </a:r>
                    <a:br>
                      <a:rPr lang="ru-RU" sz="1200" b="1" u="sng" dirty="0" smtClean="0">
                        <a:solidFill>
                          <a:srgbClr val="C00000"/>
                        </a:solidFill>
                      </a:rPr>
                    </a:br>
                    <a:r>
                      <a:rPr lang="ru-RU" sz="1200" b="1" u="sng" dirty="0" smtClean="0">
                        <a:solidFill>
                          <a:srgbClr val="C00000"/>
                        </a:solidFill>
                      </a:rPr>
                      <a:t>о закрытии ЭЛН</a:t>
                    </a:r>
                    <a:endParaRPr lang="ru-RU" sz="1200" b="1" u="sng" dirty="0">
                      <a:solidFill>
                        <a:srgbClr val="C00000"/>
                      </a:solidFill>
                    </a:endParaRPr>
                  </a:p>
                </p:txBody>
              </p:sp>
              <p:sp>
                <p:nvSpPr>
                  <p:cNvPr id="62" name="Прямоугольник 61"/>
                  <p:cNvSpPr/>
                  <p:nvPr/>
                </p:nvSpPr>
                <p:spPr>
                  <a:xfrm>
                    <a:off x="2047107" y="4742308"/>
                    <a:ext cx="1991478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Пункт </a:t>
                    </a:r>
                    <a:r>
                      <a:rPr lang="ru-RU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23 Правил № 2010</a:t>
                    </a:r>
                    <a:endParaRPr lang="ru-RU" sz="12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pic>
                <p:nvPicPr>
                  <p:cNvPr id="72" name="Рисунок 71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21680" y="4029630"/>
                    <a:ext cx="1295400" cy="1295400"/>
                  </a:xfrm>
                  <a:prstGeom prst="rect">
                    <a:avLst/>
                  </a:prstGeom>
                </p:spPr>
              </p:pic>
              <p:pic>
                <p:nvPicPr>
                  <p:cNvPr id="74" name="Рисунок 73"/>
                  <p:cNvPicPr>
                    <a:picLocks noChangeAspect="1"/>
                  </p:cNvPicPr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729061" y="4076014"/>
                    <a:ext cx="1292464" cy="1277539"/>
                  </a:xfrm>
                  <a:prstGeom prst="rect">
                    <a:avLst/>
                  </a:prstGeom>
                </p:spPr>
              </p:pic>
              <p:pic>
                <p:nvPicPr>
                  <p:cNvPr id="75" name="Рисунок 74"/>
                  <p:cNvPicPr>
                    <a:picLocks noChangeAspect="1"/>
                  </p:cNvPicPr>
                  <p:nvPr/>
                </p:nvPicPr>
                <p:blipFill>
                  <a:blip r:embed="rId2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3996713" y="4076014"/>
                    <a:ext cx="1295400" cy="1295400"/>
                  </a:xfrm>
                  <a:prstGeom prst="rect">
                    <a:avLst/>
                  </a:prstGeom>
                </p:spPr>
              </p:pic>
              <p:cxnSp>
                <p:nvCxnSpPr>
                  <p:cNvPr id="80" name="Прямая соединительная линия 79"/>
                  <p:cNvCxnSpPr/>
                  <p:nvPr/>
                </p:nvCxnSpPr>
                <p:spPr>
                  <a:xfrm flipV="1">
                    <a:off x="7599382" y="5127547"/>
                    <a:ext cx="3361504" cy="26198"/>
                  </a:xfrm>
                  <a:prstGeom prst="line">
                    <a:avLst/>
                  </a:prstGeom>
                  <a:ln w="31750">
                    <a:solidFill>
                      <a:srgbClr val="00B05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Прямоугольник 81"/>
                  <p:cNvSpPr/>
                  <p:nvPr/>
                </p:nvSpPr>
                <p:spPr>
                  <a:xfrm>
                    <a:off x="8471232" y="4744423"/>
                    <a:ext cx="2244012" cy="276999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r>
                      <a:rPr lang="ru-RU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Пункт 1 статьи </a:t>
                    </a:r>
                    <a:r>
                      <a: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15 ФЗ № </a:t>
                    </a:r>
                    <a:r>
                      <a:rPr lang="ru-RU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255-ФЗ</a:t>
                    </a:r>
                    <a:endParaRPr lang="ru-RU" sz="12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83" name="Правая фигурная скобка 82"/>
                  <p:cNvSpPr/>
                  <p:nvPr/>
                </p:nvSpPr>
                <p:spPr>
                  <a:xfrm rot="5400000">
                    <a:off x="9117418" y="3647375"/>
                    <a:ext cx="288000" cy="3300741"/>
                  </a:xfrm>
                  <a:prstGeom prst="rightBrace">
                    <a:avLst>
                      <a:gd name="adj1" fmla="val 136020"/>
                      <a:gd name="adj2" fmla="val 49787"/>
                    </a:avLst>
                  </a:prstGeom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5" name="Прямоугольник 84"/>
                  <p:cNvSpPr/>
                  <p:nvPr/>
                </p:nvSpPr>
                <p:spPr>
                  <a:xfrm>
                    <a:off x="9998551" y="5418585"/>
                    <a:ext cx="1924669" cy="810099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СФР выплачивает пособие </a:t>
                    </a:r>
                    <a:br>
                      <a: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</a:br>
                    <a:r>
                      <a:rPr lang="ru-RU" sz="1200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по временной нетрудоспособности и по беременности и родам </a:t>
                    </a:r>
                    <a:endParaRPr lang="ru-RU" sz="12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  <p:sp>
                <p:nvSpPr>
                  <p:cNvPr id="86" name="Прямоугольник 85"/>
                  <p:cNvSpPr/>
                  <p:nvPr/>
                </p:nvSpPr>
                <p:spPr>
                  <a:xfrm>
                    <a:off x="8733774" y="5532064"/>
                    <a:ext cx="1163673" cy="461665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lang="ru-RU" sz="1200" b="1" u="sng" dirty="0" smtClean="0">
                        <a:solidFill>
                          <a:srgbClr val="C00000"/>
                        </a:solidFill>
                      </a:rPr>
                      <a:t>не позднее 10 рабочих </a:t>
                    </a:r>
                    <a:r>
                      <a:rPr lang="ru-RU" sz="1200" b="1" u="sng" dirty="0">
                        <a:solidFill>
                          <a:srgbClr val="C00000"/>
                        </a:solidFill>
                      </a:rPr>
                      <a:t>дней </a:t>
                    </a:r>
                  </a:p>
                </p:txBody>
              </p:sp>
              <p:sp>
                <p:nvSpPr>
                  <p:cNvPr id="87" name="Прямоугольник 86"/>
                  <p:cNvSpPr/>
                  <p:nvPr/>
                </p:nvSpPr>
                <p:spPr>
                  <a:xfrm>
                    <a:off x="5275823" y="4742308"/>
                    <a:ext cx="1991478" cy="276999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r>
                      <a:rPr lang="ru-RU" sz="1200" b="1" dirty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Пункт </a:t>
                    </a:r>
                    <a:r>
                      <a:rPr lang="ru-RU" sz="1200" b="1" dirty="0" smtClean="0">
                        <a:solidFill>
                          <a:schemeClr val="accent1">
                            <a:lumMod val="50000"/>
                          </a:schemeClr>
                        </a:solidFill>
                      </a:rPr>
                      <a:t>22 Правил № 2010</a:t>
                    </a:r>
                    <a:endParaRPr lang="ru-RU" sz="1200" dirty="0">
                      <a:solidFill>
                        <a:schemeClr val="accent1">
                          <a:lumMod val="50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81" name="Правая фигурная скобка 80"/>
                <p:cNvSpPr/>
                <p:nvPr/>
              </p:nvSpPr>
              <p:spPr>
                <a:xfrm rot="5400000">
                  <a:off x="5775573" y="3664633"/>
                  <a:ext cx="288000" cy="3300741"/>
                </a:xfrm>
                <a:prstGeom prst="rightBrace">
                  <a:avLst>
                    <a:gd name="adj1" fmla="val 136020"/>
                    <a:gd name="adj2" fmla="val 4978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" name="Правая фигурная скобка 76"/>
                <p:cNvSpPr/>
                <p:nvPr/>
              </p:nvSpPr>
              <p:spPr>
                <a:xfrm rot="5400000">
                  <a:off x="2458868" y="3680677"/>
                  <a:ext cx="288000" cy="3300741"/>
                </a:xfrm>
                <a:prstGeom prst="rightBrace">
                  <a:avLst>
                    <a:gd name="adj1" fmla="val 136020"/>
                    <a:gd name="adj2" fmla="val 49787"/>
                  </a:avLst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8" name="Прямая соединительная линия 77"/>
                <p:cNvCxnSpPr/>
                <p:nvPr/>
              </p:nvCxnSpPr>
              <p:spPr>
                <a:xfrm flipV="1">
                  <a:off x="4242606" y="5147395"/>
                  <a:ext cx="3361504" cy="26198"/>
                </a:xfrm>
                <a:prstGeom prst="line">
                  <a:avLst/>
                </a:prstGeom>
                <a:ln w="3175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76" name="Прямая соединительная линия 75"/>
              <p:cNvCxnSpPr/>
              <p:nvPr/>
            </p:nvCxnSpPr>
            <p:spPr>
              <a:xfrm>
                <a:off x="972658" y="5159582"/>
                <a:ext cx="3280581" cy="19048"/>
              </a:xfrm>
              <a:prstGeom prst="line">
                <a:avLst/>
              </a:prstGeom>
              <a:ln w="3175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4" name="Прямоугольник 13"/>
          <p:cNvSpPr/>
          <p:nvPr/>
        </p:nvSpPr>
        <p:spPr>
          <a:xfrm>
            <a:off x="439715" y="4845269"/>
            <a:ext cx="1144652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Нарушение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страхователем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срока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представления страховщику сведений, необходимых для назначения и выплаты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пособий, –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штраф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5 000 рублей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39715" y="5167979"/>
            <a:ext cx="11446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Представление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страхователем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недостоверных сведений и документов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или их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сокрытие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, повлекшие излишне понесенные расходы на выплату пособий, -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штрафа в размере 20 процентов от суммы излишне понесенных расходов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(но не более 5 000 рублей и не менее 1 000 рублей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)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460575" y="5708237"/>
            <a:ext cx="114465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Отказ в представлении или непредставление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 установленный срок страхователем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документов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(их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копий),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необходимых для осуществления контроля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за полнотой и достоверностью сведений и документов, представляемых для назначения и выплаты </a:t>
            </a:r>
            <a:r>
              <a:rPr lang="ru-RU" sz="1400" dirty="0" smtClean="0">
                <a:solidFill>
                  <a:schemeClr val="accent1">
                    <a:lumMod val="50000"/>
                  </a:schemeClr>
                </a:solidFill>
              </a:rPr>
              <a:t>пособий, 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влечет взыскание со страхователя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штрафа в размере 200 рублей за каждый непредставленный документ</a:t>
            </a:r>
            <a:r>
              <a:rPr lang="ru-RU" sz="1400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1190297" y="3803877"/>
            <a:ext cx="10284271" cy="42473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b="1" u="sng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Предусмотренные штрафы</a:t>
            </a:r>
            <a:endParaRPr lang="ru-RU" sz="2400" b="1" u="sng" dirty="0">
              <a:solidFill>
                <a:schemeClr val="accent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66091" y="4213922"/>
            <a:ext cx="1179225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1400" b="1" i="1" cap="all" dirty="0" smtClean="0">
                <a:solidFill>
                  <a:srgbClr val="FF0000"/>
                </a:solidFill>
                <a:latin typeface="Arial" panose="020B0604020202020204" pitchFamily="34" charset="0"/>
              </a:rPr>
              <a:t>Статья 15.2 Федерального закона </a:t>
            </a:r>
            <a:r>
              <a:rPr lang="ru-RU" sz="1400" b="1" i="1" cap="all" dirty="0">
                <a:solidFill>
                  <a:srgbClr val="FF0000"/>
                </a:solidFill>
                <a:latin typeface="Arial" panose="020B0604020202020204" pitchFamily="34" charset="0"/>
              </a:rPr>
              <a:t>от 29.12.2006 </a:t>
            </a:r>
            <a:r>
              <a:rPr lang="ru-RU" sz="1400" b="1" i="1" cap="all" dirty="0" smtClean="0">
                <a:solidFill>
                  <a:srgbClr val="FF0000"/>
                </a:solidFill>
                <a:latin typeface="Arial" panose="020B0604020202020204" pitchFamily="34" charset="0"/>
              </a:rPr>
              <a:t>№ 255-ФЗ «Об </a:t>
            </a:r>
            <a:r>
              <a:rPr lang="ru-RU" sz="1400" b="1" i="1" cap="all" dirty="0">
                <a:solidFill>
                  <a:srgbClr val="FF0000"/>
                </a:solidFill>
                <a:latin typeface="Arial" panose="020B0604020202020204" pitchFamily="34" charset="0"/>
              </a:rPr>
              <a:t>обязательном социальном страховании на случай временной нетрудоспособности и в связи с </a:t>
            </a:r>
            <a:r>
              <a:rPr lang="ru-RU" sz="1400" b="1" i="1" cap="all" dirty="0" smtClean="0">
                <a:solidFill>
                  <a:srgbClr val="FF0000"/>
                </a:solidFill>
                <a:latin typeface="Arial" panose="020B0604020202020204" pitchFamily="34" charset="0"/>
              </a:rPr>
              <a:t>материнством»</a:t>
            </a:r>
            <a:endParaRPr lang="ru-RU" sz="1400" b="1" i="1" cap="all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grpSp>
        <p:nvGrpSpPr>
          <p:cNvPr id="42" name="Group 47">
            <a:extLst>
              <a:ext uri="{FF2B5EF4-FFF2-40B4-BE49-F238E27FC236}">
                <a16:creationId xmlns=""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580418" y="229029"/>
            <a:ext cx="782390" cy="740804"/>
            <a:chOff x="634994" y="7556702"/>
            <a:chExt cx="914452" cy="1075534"/>
          </a:xfrm>
        </p:grpSpPr>
        <p:pic>
          <p:nvPicPr>
            <p:cNvPr id="43" name="object 5">
              <a:extLst>
                <a:ext uri="{FF2B5EF4-FFF2-40B4-BE49-F238E27FC236}">
                  <a16:creationId xmlns=""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44" name="object 6">
              <a:extLst>
                <a:ext uri="{FF2B5EF4-FFF2-40B4-BE49-F238E27FC236}">
                  <a16:creationId xmlns=""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45" name="object 7">
              <a:extLst>
                <a:ext uri="{FF2B5EF4-FFF2-40B4-BE49-F238E27FC236}">
                  <a16:creationId xmlns=""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48" name="object 8">
              <a:extLst>
                <a:ext uri="{FF2B5EF4-FFF2-40B4-BE49-F238E27FC236}">
                  <a16:creationId xmlns=""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49" name="object 9">
              <a:extLst>
                <a:ext uri="{FF2B5EF4-FFF2-40B4-BE49-F238E27FC236}">
                  <a16:creationId xmlns=""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50" name="object 10">
              <a:extLst>
                <a:ext uri="{FF2B5EF4-FFF2-40B4-BE49-F238E27FC236}">
                  <a16:creationId xmlns=""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52" name="object 11">
              <a:extLst>
                <a:ext uri="{FF2B5EF4-FFF2-40B4-BE49-F238E27FC236}">
                  <a16:creationId xmlns=""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53" name="object 12">
              <a:extLst>
                <a:ext uri="{FF2B5EF4-FFF2-40B4-BE49-F238E27FC236}">
                  <a16:creationId xmlns=""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54" name="object 13">
              <a:extLst>
                <a:ext uri="{FF2B5EF4-FFF2-40B4-BE49-F238E27FC236}">
                  <a16:creationId xmlns=""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58" name="object 14">
              <a:extLst>
                <a:ext uri="{FF2B5EF4-FFF2-40B4-BE49-F238E27FC236}">
                  <a16:creationId xmlns=""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65" name="object 15">
              <a:extLst>
                <a:ext uri="{FF2B5EF4-FFF2-40B4-BE49-F238E27FC236}">
                  <a16:creationId xmlns=""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67" name="object 16">
              <a:extLst>
                <a:ext uri="{FF2B5EF4-FFF2-40B4-BE49-F238E27FC236}">
                  <a16:creationId xmlns=""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68" name="object 17">
              <a:extLst>
                <a:ext uri="{FF2B5EF4-FFF2-40B4-BE49-F238E27FC236}">
                  <a16:creationId xmlns=""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45479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152517" y="1232539"/>
            <a:ext cx="9689653" cy="477053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ru-RU" sz="1600" b="1" dirty="0" smtClean="0">
                <a:latin typeface="Arial" panose="020B0604020202020204" pitchFamily="34" charset="0"/>
              </a:rPr>
              <a:t>Непредставление </a:t>
            </a:r>
            <a:r>
              <a:rPr lang="ru-RU" sz="1600" b="1" dirty="0">
                <a:latin typeface="Arial" panose="020B0604020202020204" pitchFamily="34" charset="0"/>
              </a:rPr>
              <a:t>в соответствии с законодательством Российской Федерации об обязательном социальном страховании на случай временной нетрудоспособности и в связи с материнством</a:t>
            </a:r>
            <a:r>
              <a:rPr lang="ru-RU" sz="1600" dirty="0">
                <a:latin typeface="Arial" panose="020B0604020202020204" pitchFamily="34" charset="0"/>
              </a:rPr>
              <a:t> либо отказ от представления в территориальные органы Фонда пенсионного и социального страхования Российской Федерации или их должностным лицам оформленных в установленном порядке документов и (или) иных сведений, необходимых для осуществления контроля за правильностью назначения, исчисления и выплаты страхового обеспечения по обязательному социальному страхованию на случай временной нетрудоспособности и в связи с материнством, за правомерностью осуществления и правильностью определения размера расходов на оплату четырех дополнительных выходных дней одному из родителей (опекуну, попечителю) для ухода за детьми-инвалидами, а также </a:t>
            </a:r>
            <a:r>
              <a:rPr lang="ru-RU" sz="1600" b="1" dirty="0">
                <a:latin typeface="Arial" panose="020B0604020202020204" pitchFamily="34" charset="0"/>
              </a:rPr>
              <a:t>необходимых для назначения </a:t>
            </a:r>
            <a:r>
              <a:rPr lang="ru-RU" sz="1600" dirty="0">
                <a:latin typeface="Arial" panose="020B0604020202020204" pitchFamily="34" charset="0"/>
              </a:rPr>
              <a:t>территориальным органом Фонда пенсионного и социального страхования Российской Федерации </a:t>
            </a:r>
            <a:r>
              <a:rPr lang="ru-RU" sz="1600" b="1" dirty="0">
                <a:latin typeface="Arial" panose="020B0604020202020204" pitchFamily="34" charset="0"/>
              </a:rPr>
              <a:t>застрахованному лицу соответствующего вида пособия или исчисления его размера</a:t>
            </a:r>
            <a:r>
              <a:rPr lang="ru-RU" sz="1600" dirty="0">
                <a:latin typeface="Arial" panose="020B0604020202020204" pitchFamily="34" charset="0"/>
              </a:rPr>
              <a:t>, возмещения расходов на оплату четырех дополнительных выходных дней одному из родителей (опекуну, попечителю) для ухода за детьми-инвалидами, социального пособия на погребение, стоимости услуг, предоставленных согласно гарантированному перечню услуг по погребению, а равно представление таких сведений в неполном объеме или в искаженном виде </a:t>
            </a:r>
            <a:r>
              <a:rPr lang="ru-RU" sz="1600" dirty="0" smtClean="0">
                <a:latin typeface="Arial" panose="020B0604020202020204" pitchFamily="34" charset="0"/>
              </a:rPr>
              <a:t>–</a:t>
            </a:r>
          </a:p>
          <a:p>
            <a:pPr algn="just"/>
            <a:endParaRPr lang="ru-RU" sz="1600" dirty="0">
              <a:latin typeface="Arial" panose="020B0604020202020204" pitchFamily="34" charset="0"/>
            </a:endParaRPr>
          </a:p>
          <a:p>
            <a:pPr algn="just"/>
            <a:r>
              <a:rPr lang="ru-RU" sz="1600" b="1" i="1" dirty="0" smtClean="0">
                <a:solidFill>
                  <a:srgbClr val="FF0000"/>
                </a:solidFill>
                <a:latin typeface="Arial" panose="020B0604020202020204" pitchFamily="34" charset="0"/>
              </a:rPr>
              <a:t>влечет </a:t>
            </a:r>
            <a:r>
              <a:rPr lang="ru-RU" sz="1600" b="1" i="1" dirty="0">
                <a:solidFill>
                  <a:srgbClr val="FF0000"/>
                </a:solidFill>
                <a:latin typeface="Arial" panose="020B0604020202020204" pitchFamily="34" charset="0"/>
              </a:rPr>
              <a:t>наложение административного штрафа на должностных лиц в размере от трехсот до пятисот рублей.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73089" y="120649"/>
            <a:ext cx="5248511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ru-RU" sz="2000" b="1" i="1" cap="all" dirty="0" smtClean="0">
                <a:solidFill>
                  <a:srgbClr val="FF0000"/>
                </a:solidFill>
                <a:latin typeface="Arial" panose="020B0604020202020204" pitchFamily="34" charset="0"/>
              </a:rPr>
              <a:t>Часть 4 статьи 15.33 </a:t>
            </a:r>
          </a:p>
          <a:p>
            <a:pPr lvl="0" algn="ctr"/>
            <a:r>
              <a:rPr lang="ru-RU" sz="2000" b="1" i="1" cap="all" dirty="0" smtClean="0">
                <a:solidFill>
                  <a:srgbClr val="FF0000"/>
                </a:solidFill>
                <a:latin typeface="Arial" panose="020B0604020202020204" pitchFamily="34" charset="0"/>
              </a:rPr>
              <a:t>Кодекса об административных правонарушениях</a:t>
            </a:r>
          </a:p>
        </p:txBody>
      </p:sp>
      <p:grpSp>
        <p:nvGrpSpPr>
          <p:cNvPr id="7" name="Group 47">
            <a:extLst>
              <a:ext uri="{FF2B5EF4-FFF2-40B4-BE49-F238E27FC236}">
                <a16:creationId xmlns="" xmlns:a16="http://schemas.microsoft.com/office/drawing/2014/main" id="{A19E95C1-44B7-5941-A77E-45C75DB8EAFB}"/>
              </a:ext>
            </a:extLst>
          </p:cNvPr>
          <p:cNvGrpSpPr/>
          <p:nvPr/>
        </p:nvGrpSpPr>
        <p:grpSpPr>
          <a:xfrm>
            <a:off x="383567" y="293623"/>
            <a:ext cx="685839" cy="806651"/>
            <a:chOff x="634994" y="7556702"/>
            <a:chExt cx="914452" cy="1075534"/>
          </a:xfrm>
        </p:grpSpPr>
        <p:pic>
          <p:nvPicPr>
            <p:cNvPr id="8" name="object 5">
              <a:extLst>
                <a:ext uri="{FF2B5EF4-FFF2-40B4-BE49-F238E27FC236}">
                  <a16:creationId xmlns="" xmlns:a16="http://schemas.microsoft.com/office/drawing/2014/main" id="{0ECA3D47-D73F-E14C-8F56-3257F3C5B0B2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7218" y="8429396"/>
              <a:ext cx="163266" cy="78676"/>
            </a:xfrm>
            <a:prstGeom prst="rect">
              <a:avLst/>
            </a:prstGeom>
          </p:spPr>
        </p:pic>
        <p:pic>
          <p:nvPicPr>
            <p:cNvPr id="9" name="object 6">
              <a:extLst>
                <a:ext uri="{FF2B5EF4-FFF2-40B4-BE49-F238E27FC236}">
                  <a16:creationId xmlns="" xmlns:a16="http://schemas.microsoft.com/office/drawing/2014/main" id="{54DFBAC4-6384-4043-B7AB-6E477911FD37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2641" y="8430279"/>
              <a:ext cx="341118" cy="89959"/>
            </a:xfrm>
            <a:prstGeom prst="rect">
              <a:avLst/>
            </a:prstGeom>
          </p:spPr>
        </p:pic>
        <p:sp>
          <p:nvSpPr>
            <p:cNvPr id="11" name="object 7">
              <a:extLst>
                <a:ext uri="{FF2B5EF4-FFF2-40B4-BE49-F238E27FC236}">
                  <a16:creationId xmlns="" xmlns:a16="http://schemas.microsoft.com/office/drawing/2014/main" id="{B360366A-6229-D34C-8ABD-0984FCC8EDD8}"/>
                </a:ext>
              </a:extLst>
            </p:cNvPr>
            <p:cNvSpPr/>
            <p:nvPr/>
          </p:nvSpPr>
          <p:spPr>
            <a:xfrm>
              <a:off x="1192096" y="8430277"/>
              <a:ext cx="62230" cy="77470"/>
            </a:xfrm>
            <a:custGeom>
              <a:avLst/>
              <a:gdLst/>
              <a:ahLst/>
              <a:cxnLst/>
              <a:rect l="l" t="t" r="r" b="b"/>
              <a:pathLst>
                <a:path w="62230" h="77470">
                  <a:moveTo>
                    <a:pt x="10883" y="0"/>
                  </a:moveTo>
                  <a:lnTo>
                    <a:pt x="0" y="0"/>
                  </a:lnTo>
                  <a:lnTo>
                    <a:pt x="0" y="76923"/>
                  </a:lnTo>
                  <a:lnTo>
                    <a:pt x="31750" y="76923"/>
                  </a:lnTo>
                  <a:lnTo>
                    <a:pt x="44600" y="75284"/>
                  </a:lnTo>
                  <a:lnTo>
                    <a:pt x="54124" y="70399"/>
                  </a:lnTo>
                  <a:lnTo>
                    <a:pt x="55698" y="68249"/>
                  </a:lnTo>
                  <a:lnTo>
                    <a:pt x="10883" y="68249"/>
                  </a:lnTo>
                  <a:lnTo>
                    <a:pt x="10883" y="35483"/>
                  </a:lnTo>
                  <a:lnTo>
                    <a:pt x="56574" y="35483"/>
                  </a:lnTo>
                  <a:lnTo>
                    <a:pt x="54738" y="32935"/>
                  </a:lnTo>
                  <a:lnTo>
                    <a:pt x="45848" y="28348"/>
                  </a:lnTo>
                  <a:lnTo>
                    <a:pt x="33731" y="26809"/>
                  </a:lnTo>
                  <a:lnTo>
                    <a:pt x="10883" y="26809"/>
                  </a:lnTo>
                  <a:lnTo>
                    <a:pt x="10883" y="0"/>
                  </a:lnTo>
                  <a:close/>
                </a:path>
                <a:path w="62230" h="77470">
                  <a:moveTo>
                    <a:pt x="56574" y="35483"/>
                  </a:moveTo>
                  <a:lnTo>
                    <a:pt x="44170" y="35483"/>
                  </a:lnTo>
                  <a:lnTo>
                    <a:pt x="51079" y="40436"/>
                  </a:lnTo>
                  <a:lnTo>
                    <a:pt x="51079" y="51320"/>
                  </a:lnTo>
                  <a:lnTo>
                    <a:pt x="49782" y="58643"/>
                  </a:lnTo>
                  <a:lnTo>
                    <a:pt x="45972" y="63942"/>
                  </a:lnTo>
                  <a:lnTo>
                    <a:pt x="39769" y="67163"/>
                  </a:lnTo>
                  <a:lnTo>
                    <a:pt x="31292" y="68249"/>
                  </a:lnTo>
                  <a:lnTo>
                    <a:pt x="55698" y="68249"/>
                  </a:lnTo>
                  <a:lnTo>
                    <a:pt x="60042" y="62318"/>
                  </a:lnTo>
                  <a:lnTo>
                    <a:pt x="62077" y="51092"/>
                  </a:lnTo>
                  <a:lnTo>
                    <a:pt x="60211" y="40531"/>
                  </a:lnTo>
                  <a:lnTo>
                    <a:pt x="56574" y="35483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2" name="object 8">
              <a:extLst>
                <a:ext uri="{FF2B5EF4-FFF2-40B4-BE49-F238E27FC236}">
                  <a16:creationId xmlns="" xmlns:a16="http://schemas.microsoft.com/office/drawing/2014/main" id="{2A0B9DA9-576E-5F45-98B3-DDCEC0390609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74796" y="8430279"/>
              <a:ext cx="66154" cy="76911"/>
            </a:xfrm>
            <a:prstGeom prst="rect">
              <a:avLst/>
            </a:prstGeom>
          </p:spPr>
        </p:pic>
        <p:pic>
          <p:nvPicPr>
            <p:cNvPr id="13" name="object 9">
              <a:extLst>
                <a:ext uri="{FF2B5EF4-FFF2-40B4-BE49-F238E27FC236}">
                  <a16:creationId xmlns="" xmlns:a16="http://schemas.microsoft.com/office/drawing/2014/main" id="{920488C4-F170-904D-8568-912251DB6E3B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69272" y="8430277"/>
              <a:ext cx="85153" cy="76923"/>
            </a:xfrm>
            <a:prstGeom prst="rect">
              <a:avLst/>
            </a:prstGeom>
          </p:spPr>
        </p:pic>
        <p:sp>
          <p:nvSpPr>
            <p:cNvPr id="14" name="object 10">
              <a:extLst>
                <a:ext uri="{FF2B5EF4-FFF2-40B4-BE49-F238E27FC236}">
                  <a16:creationId xmlns="" xmlns:a16="http://schemas.microsoft.com/office/drawing/2014/main" id="{2EC8B7FF-7F96-304A-AF0B-09A5706CB567}"/>
                </a:ext>
              </a:extLst>
            </p:cNvPr>
            <p:cNvSpPr/>
            <p:nvPr/>
          </p:nvSpPr>
          <p:spPr>
            <a:xfrm>
              <a:off x="1482771" y="8430279"/>
              <a:ext cx="66675" cy="77470"/>
            </a:xfrm>
            <a:custGeom>
              <a:avLst/>
              <a:gdLst/>
              <a:ahLst/>
              <a:cxnLst/>
              <a:rect l="l" t="t" r="r" b="b"/>
              <a:pathLst>
                <a:path w="66675" h="77470">
                  <a:moveTo>
                    <a:pt x="66471" y="0"/>
                  </a:moveTo>
                  <a:lnTo>
                    <a:pt x="56349" y="0"/>
                  </a:lnTo>
                  <a:lnTo>
                    <a:pt x="10871" y="59334"/>
                  </a:lnTo>
                  <a:lnTo>
                    <a:pt x="10871" y="0"/>
                  </a:lnTo>
                  <a:lnTo>
                    <a:pt x="0" y="0"/>
                  </a:lnTo>
                  <a:lnTo>
                    <a:pt x="0" y="76911"/>
                  </a:lnTo>
                  <a:lnTo>
                    <a:pt x="10096" y="76911"/>
                  </a:lnTo>
                  <a:lnTo>
                    <a:pt x="55689" y="17691"/>
                  </a:lnTo>
                  <a:lnTo>
                    <a:pt x="55689" y="76911"/>
                  </a:lnTo>
                  <a:lnTo>
                    <a:pt x="66471" y="76911"/>
                  </a:lnTo>
                  <a:lnTo>
                    <a:pt x="66471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15" name="object 11">
              <a:extLst>
                <a:ext uri="{FF2B5EF4-FFF2-40B4-BE49-F238E27FC236}">
                  <a16:creationId xmlns="" xmlns:a16="http://schemas.microsoft.com/office/drawing/2014/main" id="{86F243BE-F416-A648-BCFC-B667C51B2616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34994" y="8541165"/>
              <a:ext cx="188554" cy="82626"/>
            </a:xfrm>
            <a:prstGeom prst="rect">
              <a:avLst/>
            </a:prstGeom>
          </p:spPr>
        </p:pic>
        <p:pic>
          <p:nvPicPr>
            <p:cNvPr id="16" name="object 12">
              <a:extLst>
                <a:ext uri="{FF2B5EF4-FFF2-40B4-BE49-F238E27FC236}">
                  <a16:creationId xmlns="" xmlns:a16="http://schemas.microsoft.com/office/drawing/2014/main" id="{596D7822-8887-3A47-97D1-FB22B43410C1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5724" y="8544010"/>
              <a:ext cx="164275" cy="88226"/>
            </a:xfrm>
            <a:prstGeom prst="rect">
              <a:avLst/>
            </a:prstGeom>
          </p:spPr>
        </p:pic>
        <p:pic>
          <p:nvPicPr>
            <p:cNvPr id="17" name="object 13">
              <a:extLst>
                <a:ext uri="{FF2B5EF4-FFF2-40B4-BE49-F238E27FC236}">
                  <a16:creationId xmlns="" xmlns:a16="http://schemas.microsoft.com/office/drawing/2014/main" id="{D8B163FE-8973-404D-8E08-58D9EF9B9606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57757" y="8543142"/>
              <a:ext cx="319289" cy="78663"/>
            </a:xfrm>
            <a:prstGeom prst="rect">
              <a:avLst/>
            </a:prstGeom>
          </p:spPr>
        </p:pic>
        <p:pic>
          <p:nvPicPr>
            <p:cNvPr id="18" name="object 14">
              <a:extLst>
                <a:ext uri="{FF2B5EF4-FFF2-40B4-BE49-F238E27FC236}">
                  <a16:creationId xmlns="" xmlns:a16="http://schemas.microsoft.com/office/drawing/2014/main" id="{7E5F990C-0C85-284A-BA6B-BD014A99F8E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396605" y="8544012"/>
              <a:ext cx="66471" cy="76911"/>
            </a:xfrm>
            <a:prstGeom prst="rect">
              <a:avLst/>
            </a:prstGeom>
          </p:spPr>
        </p:pic>
        <p:pic>
          <p:nvPicPr>
            <p:cNvPr id="19" name="object 15">
              <a:extLst>
                <a:ext uri="{FF2B5EF4-FFF2-40B4-BE49-F238E27FC236}">
                  <a16:creationId xmlns="" xmlns:a16="http://schemas.microsoft.com/office/drawing/2014/main" id="{DA5A55AC-4B6C-514F-83B9-4B935DBE48ED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482771" y="8544012"/>
              <a:ext cx="66471" cy="76911"/>
            </a:xfrm>
            <a:prstGeom prst="rect">
              <a:avLst/>
            </a:prstGeom>
          </p:spPr>
        </p:pic>
        <p:sp>
          <p:nvSpPr>
            <p:cNvPr id="20" name="object 16">
              <a:extLst>
                <a:ext uri="{FF2B5EF4-FFF2-40B4-BE49-F238E27FC236}">
                  <a16:creationId xmlns="" xmlns:a16="http://schemas.microsoft.com/office/drawing/2014/main" id="{F3D7E595-2F2D-CE4B-8312-46BC95AF60EB}"/>
                </a:ext>
              </a:extLst>
            </p:cNvPr>
            <p:cNvSpPr/>
            <p:nvPr/>
          </p:nvSpPr>
          <p:spPr>
            <a:xfrm>
              <a:off x="1489430" y="8408555"/>
              <a:ext cx="54610" cy="8255"/>
            </a:xfrm>
            <a:custGeom>
              <a:avLst/>
              <a:gdLst/>
              <a:ahLst/>
              <a:cxnLst/>
              <a:rect l="l" t="t" r="r" b="b"/>
              <a:pathLst>
                <a:path w="54609" h="8254">
                  <a:moveTo>
                    <a:pt x="54533" y="0"/>
                  </a:moveTo>
                  <a:lnTo>
                    <a:pt x="0" y="0"/>
                  </a:lnTo>
                  <a:lnTo>
                    <a:pt x="0" y="8115"/>
                  </a:lnTo>
                  <a:lnTo>
                    <a:pt x="54533" y="8115"/>
                  </a:lnTo>
                  <a:lnTo>
                    <a:pt x="54533" y="0"/>
                  </a:lnTo>
                  <a:close/>
                </a:path>
              </a:pathLst>
            </a:custGeom>
            <a:solidFill>
              <a:srgbClr val="58595B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21" name="object 17">
              <a:extLst>
                <a:ext uri="{FF2B5EF4-FFF2-40B4-BE49-F238E27FC236}">
                  <a16:creationId xmlns="" xmlns:a16="http://schemas.microsoft.com/office/drawing/2014/main" id="{34418427-8B52-414E-A3C5-A4EDAE0BD4DC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644093" y="7556702"/>
              <a:ext cx="895848" cy="76918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569975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913</TotalTime>
  <Words>1502</Words>
  <Application>Microsoft Office PowerPoint</Application>
  <PresentationFormat>Произвольный</PresentationFormat>
  <Paragraphs>212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Пособия по обязательному социальному страхованию на случай временной нетрудоспособности  и в связи с материнством</vt:lpstr>
      <vt:lpstr>Презентация PowerPoint</vt:lpstr>
      <vt:lpstr>Презентация PowerPoint</vt:lpstr>
      <vt:lpstr>Презентация PowerPoint</vt:lpstr>
      <vt:lpstr>  Процесс формирования документов для автоматического   перерасчета ранее назначенного страхового обеспечения   </vt:lpstr>
      <vt:lpstr>Презентация PowerPoint</vt:lpstr>
      <vt:lpstr>ВОЗМЕЩЕНИЕ РАСХОДОВ СТРАХОВАТЕЛЮ НА ВЫПЛАТУ СОЦИАЛЬНОГО ПОСОБИЯ НА ПОГРЕБЕНИЕ 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Яночкина Дарья Михайловна</dc:creator>
  <cp:lastModifiedBy>Худова Ирина Николаевна</cp:lastModifiedBy>
  <cp:revision>164</cp:revision>
  <cp:lastPrinted>2025-02-05T07:13:14Z</cp:lastPrinted>
  <dcterms:created xsi:type="dcterms:W3CDTF">2022-10-11T12:40:05Z</dcterms:created>
  <dcterms:modified xsi:type="dcterms:W3CDTF">2025-02-05T07:24:08Z</dcterms:modified>
</cp:coreProperties>
</file>