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92" r:id="rId2"/>
    <p:sldId id="295" r:id="rId3"/>
    <p:sldId id="296" r:id="rId4"/>
    <p:sldId id="294" r:id="rId5"/>
    <p:sldId id="297" r:id="rId6"/>
    <p:sldId id="299" r:id="rId7"/>
    <p:sldId id="302" r:id="rId8"/>
    <p:sldId id="301" r:id="rId9"/>
  </p:sldIdLst>
  <p:sldSz cx="16256000" cy="9144000"/>
  <p:notesSz cx="9926638" cy="679767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0972" autoAdjust="0"/>
    <p:restoredTop sz="94737" autoAdjust="0"/>
  </p:normalViewPr>
  <p:slideViewPr>
    <p:cSldViewPr>
      <p:cViewPr>
        <p:scale>
          <a:sx n="55" d="100"/>
          <a:sy n="55" d="100"/>
        </p:scale>
        <p:origin x="-1386" y="-8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1236" y="-10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суммы</c:v>
                </c:pt>
              </c:strCache>
            </c:strRef>
          </c:tx>
          <c:invertIfNegative val="0"/>
          <c:dLbls>
            <c:numFmt formatCode="#,##0\ _₽" sourceLinked="0"/>
            <c:txPr>
              <a:bodyPr/>
              <a:lstStyle/>
              <a:p>
                <a:pPr>
                  <a:defRPr sz="2400" b="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Обучение по охране труда</c:v>
                </c:pt>
                <c:pt idx="1">
                  <c:v>Молоко</c:v>
                </c:pt>
                <c:pt idx="2">
                  <c:v>Тахографы</c:v>
                </c:pt>
                <c:pt idx="3">
                  <c:v>Аптечки</c:v>
                </c:pt>
                <c:pt idx="4">
                  <c:v>СКЛ вредников</c:v>
                </c:pt>
                <c:pt idx="5">
                  <c:v>Специальная оценка условий труда</c:v>
                </c:pt>
                <c:pt idx="6">
                  <c:v>СКЛ предпенсионного возраста</c:v>
                </c:pt>
                <c:pt idx="7">
                  <c:v>Медицинские осмотры</c:v>
                </c:pt>
                <c:pt idx="8">
                  <c:v>СИЗ, спецодежда и обувь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5900</c:v>
                </c:pt>
                <c:pt idx="1">
                  <c:v>19517.45</c:v>
                </c:pt>
                <c:pt idx="2">
                  <c:v>44500</c:v>
                </c:pt>
                <c:pt idx="3">
                  <c:v>175236.79</c:v>
                </c:pt>
                <c:pt idx="4">
                  <c:v>2789711</c:v>
                </c:pt>
                <c:pt idx="5">
                  <c:v>2833916.89</c:v>
                </c:pt>
                <c:pt idx="6">
                  <c:v>6562179</c:v>
                </c:pt>
                <c:pt idx="7">
                  <c:v>16080617.289999999</c:v>
                </c:pt>
                <c:pt idx="8">
                  <c:v>17377712.07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0844672"/>
        <c:axId val="60841984"/>
      </c:barChart>
      <c:valAx>
        <c:axId val="60841984"/>
        <c:scaling>
          <c:orientation val="minMax"/>
        </c:scaling>
        <c:delete val="0"/>
        <c:axPos val="b"/>
        <c:numFmt formatCode="#,##0\ _₽" sourceLinked="0"/>
        <c:majorTickMark val="in"/>
        <c:minorTickMark val="in"/>
        <c:tickLblPos val="nextTo"/>
        <c:crossAx val="60844672"/>
        <c:crosses val="autoZero"/>
        <c:crossBetween val="between"/>
        <c:minorUnit val="500000"/>
      </c:valAx>
      <c:catAx>
        <c:axId val="6084467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608419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220" cy="339884"/>
          </a:xfrm>
          <a:prstGeom prst="rect">
            <a:avLst/>
          </a:prstGeom>
        </p:spPr>
        <p:txBody>
          <a:bodyPr vert="horz" lIns="60204" tIns="30102" rIns="60204" bIns="30102" rtlCol="0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10" y="0"/>
            <a:ext cx="4302189" cy="339884"/>
          </a:xfrm>
          <a:prstGeom prst="rect">
            <a:avLst/>
          </a:prstGeom>
        </p:spPr>
        <p:txBody>
          <a:bodyPr vert="horz" lIns="60204" tIns="30102" rIns="60204" bIns="30102" rtlCol="0"/>
          <a:lstStyle>
            <a:lvl1pPr algn="r">
              <a:defRPr sz="800"/>
            </a:lvl1pPr>
          </a:lstStyle>
          <a:p>
            <a:fld id="{F79B6620-A9B6-418A-9AB5-0F33AD4745DB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0204" tIns="30102" rIns="60204" bIns="301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60204" tIns="30102" rIns="60204" bIns="3010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1"/>
            <a:ext cx="4301220" cy="339884"/>
          </a:xfrm>
          <a:prstGeom prst="rect">
            <a:avLst/>
          </a:prstGeom>
        </p:spPr>
        <p:txBody>
          <a:bodyPr vert="horz" lIns="60204" tIns="30102" rIns="60204" bIns="30102" rtlCol="0" anchor="b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10" y="6456611"/>
            <a:ext cx="4302189" cy="339884"/>
          </a:xfrm>
          <a:prstGeom prst="rect">
            <a:avLst/>
          </a:prstGeom>
        </p:spPr>
        <p:txBody>
          <a:bodyPr vert="horz" lIns="60204" tIns="30102" rIns="60204" bIns="30102" rtlCol="0" anchor="b"/>
          <a:lstStyle>
            <a:lvl1pPr algn="r">
              <a:defRPr sz="800"/>
            </a:lvl1pPr>
          </a:lstStyle>
          <a:p>
            <a:fld id="{C12CB64F-396E-40AB-A0CA-EEA2F1A177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140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CB64F-396E-40AB-A0CA-EEA2F1A1771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CB64F-396E-40AB-A0CA-EEA2F1A1771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CB64F-396E-40AB-A0CA-EEA2F1A1771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CB64F-396E-40AB-A0CA-EEA2F1A1771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CB64F-396E-40AB-A0CA-EEA2F1A1771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CB64F-396E-40AB-A0CA-EEA2F1A1771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CB64F-396E-40AB-A0CA-EEA2F1A1771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CB64F-396E-40AB-A0CA-EEA2F1A1771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67543" y="3387449"/>
            <a:ext cx="7120912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94F8C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AF2BA-9DEC-4070-87D5-EEC699D6CA6A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50A3-8157-4A5A-91BF-9E878EB46E6B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BEAB1-9A85-4FF6-B8A9-FF163E82492A}" type="datetime1">
              <a:rPr lang="en-US" smtClean="0"/>
              <a:t>2/4/2025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BA94D-DED3-4CE1-A1A5-18959A9E95C2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260D4-448A-4FCC-8B67-798FF31BBC62}" type="datetime1">
              <a:rPr lang="en-US" smtClean="0"/>
              <a:t>2/4/2025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390" y="577124"/>
            <a:ext cx="12657218" cy="65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2299" y="2256637"/>
            <a:ext cx="8739505" cy="4930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9FC7-FDAF-4E57-8820-1215FF9D008B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73207" y="1619672"/>
            <a:ext cx="13014570" cy="4752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Calibri"/>
                <a:ea typeface="Times New Roman"/>
              </a:rPr>
              <a:t>МИНИСТЕРСТВО ТРУДА И СОЦИАЛЬНОЙ ЗАЩИТЫ РОССИЙСКОЙ ФЕДЕРАЦИИ</a:t>
            </a:r>
            <a:br>
              <a:rPr lang="ru-RU" sz="2800" b="1" dirty="0">
                <a:latin typeface="Calibri"/>
                <a:ea typeface="Times New Roman"/>
              </a:rPr>
            </a:br>
            <a:r>
              <a:rPr lang="ru-RU" sz="2800" b="1" dirty="0">
                <a:latin typeface="Calibri"/>
                <a:ea typeface="Times New Roman"/>
              </a:rPr>
              <a:t> </a:t>
            </a:r>
            <a:br>
              <a:rPr lang="ru-RU" sz="2800" b="1" dirty="0">
                <a:latin typeface="Calibri"/>
                <a:ea typeface="Times New Roman"/>
              </a:rPr>
            </a:br>
            <a:r>
              <a:rPr lang="ru-RU" sz="2800" b="1" dirty="0">
                <a:latin typeface="Calibri"/>
                <a:ea typeface="Times New Roman"/>
              </a:rPr>
              <a:t>ПРИКАЗ</a:t>
            </a:r>
            <a:br>
              <a:rPr lang="ru-RU" sz="2800" b="1" dirty="0">
                <a:latin typeface="Calibri"/>
                <a:ea typeface="Times New Roman"/>
              </a:rPr>
            </a:br>
            <a:r>
              <a:rPr lang="ru-RU" sz="2800" b="1" dirty="0">
                <a:latin typeface="Calibri"/>
                <a:ea typeface="Times New Roman"/>
              </a:rPr>
              <a:t>от 11 июля 2024 г. N 347н</a:t>
            </a:r>
            <a:br>
              <a:rPr lang="ru-RU" sz="2800" b="1" dirty="0">
                <a:latin typeface="Calibri"/>
                <a:ea typeface="Times New Roman"/>
              </a:rPr>
            </a:br>
            <a:r>
              <a:rPr lang="ru-RU" sz="2800" b="1" dirty="0">
                <a:latin typeface="Calibri"/>
                <a:ea typeface="Times New Roman"/>
              </a:rPr>
              <a:t> </a:t>
            </a:r>
            <a:br>
              <a:rPr lang="ru-RU" sz="2800" b="1" dirty="0">
                <a:latin typeface="Calibri"/>
                <a:ea typeface="Times New Roman"/>
              </a:rPr>
            </a:br>
            <a:r>
              <a:rPr lang="ru-RU" sz="2800" b="1" dirty="0">
                <a:latin typeface="Calibri"/>
                <a:ea typeface="Times New Roman"/>
              </a:rPr>
              <a:t>ОБ УТВЕРЖДЕНИИ ПРАВИЛ</a:t>
            </a:r>
            <a:br>
              <a:rPr lang="ru-RU" sz="2800" b="1" dirty="0">
                <a:latin typeface="Calibri"/>
                <a:ea typeface="Times New Roman"/>
              </a:rPr>
            </a:br>
            <a:r>
              <a:rPr lang="ru-RU" sz="2800" b="1" dirty="0">
                <a:latin typeface="Calibri"/>
                <a:ea typeface="Times New Roman"/>
              </a:rPr>
              <a:t>ФИНАНСОВОГО ОБЕСПЕЧЕНИЯ ПРЕДУПРЕДИТЕЛЬНЫХ МЕР ПО СОКРАЩЕНИЮ</a:t>
            </a:r>
            <a:br>
              <a:rPr lang="ru-RU" sz="2800" b="1" dirty="0">
                <a:latin typeface="Calibri"/>
                <a:ea typeface="Times New Roman"/>
              </a:rPr>
            </a:br>
            <a:r>
              <a:rPr lang="ru-RU" sz="2800" b="1" dirty="0">
                <a:latin typeface="Calibri"/>
                <a:ea typeface="Times New Roman"/>
              </a:rPr>
              <a:t>ПРОИЗВОДСТВЕННОГО ТРАВМАТИЗМА И ПРОФЕССИОНАЛЬНЫХ ЗАБОЛЕВАНИЙ</a:t>
            </a:r>
            <a:br>
              <a:rPr lang="ru-RU" sz="2800" b="1" dirty="0">
                <a:latin typeface="Calibri"/>
                <a:ea typeface="Times New Roman"/>
              </a:rPr>
            </a:br>
            <a:r>
              <a:rPr lang="ru-RU" sz="2800" b="1" dirty="0">
                <a:latin typeface="Calibri"/>
                <a:ea typeface="Times New Roman"/>
              </a:rPr>
              <a:t>РАБОТНИКОВ И САНАТОРНО-КУРОРТНОГО ЛЕЧЕНИЯ РАБОТНИКОВ,</a:t>
            </a:r>
            <a:br>
              <a:rPr lang="ru-RU" sz="2800" b="1" dirty="0">
                <a:latin typeface="Calibri"/>
                <a:ea typeface="Times New Roman"/>
              </a:rPr>
            </a:br>
            <a:r>
              <a:rPr lang="ru-RU" sz="2800" b="1" dirty="0">
                <a:latin typeface="Calibri"/>
                <a:ea typeface="Times New Roman"/>
              </a:rPr>
              <a:t>ЗАНЯТЫХ НА РАБОТАХ С ВРЕДНЫМИ И (ИЛИ) ОПАСНЫМИ</a:t>
            </a:r>
            <a:br>
              <a:rPr lang="ru-RU" sz="2800" b="1" dirty="0">
                <a:latin typeface="Calibri"/>
                <a:ea typeface="Times New Roman"/>
              </a:rPr>
            </a:br>
            <a:r>
              <a:rPr lang="ru-RU" sz="2800" b="1" dirty="0">
                <a:latin typeface="Calibri"/>
                <a:ea typeface="Times New Roman"/>
              </a:rPr>
              <a:t>ПРОИЗВОДСТВЕННЫМИ ФАКТОРАМИ</a:t>
            </a:r>
            <a:endParaRPr lang="ru-RU" sz="2800" b="1" dirty="0">
              <a:effectLst/>
              <a:latin typeface="Calibri"/>
              <a:ea typeface="Times New Roman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="" xmlns:a16="http://schemas.microsoft.com/office/drawing/2014/main" id="{C3053925-BAC7-2944-B357-DFD2DE734132}"/>
              </a:ext>
            </a:extLst>
          </p:cNvPr>
          <p:cNvSpPr/>
          <p:nvPr/>
        </p:nvSpPr>
        <p:spPr>
          <a:xfrm>
            <a:off x="165710" y="143827"/>
            <a:ext cx="3034665" cy="885634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8" name="object 4">
            <a:extLst>
              <a:ext uri="{FF2B5EF4-FFF2-40B4-BE49-F238E27FC236}">
                <a16:creationId xmlns="" xmlns:a16="http://schemas.microsoft.com/office/drawing/2014/main" id="{61CC682A-3716-0045-A76E-5BAF0D6FCB4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141391"/>
            <a:ext cx="732195" cy="8858650"/>
          </a:xfrm>
          <a:prstGeom prst="rect">
            <a:avLst/>
          </a:prstGeom>
        </p:spPr>
      </p:pic>
      <p:grpSp>
        <p:nvGrpSpPr>
          <p:cNvPr id="2" name="Group 8">
            <a:extLst>
              <a:ext uri="{FF2B5EF4-FFF2-40B4-BE49-F238E27FC236}">
                <a16:creationId xmlns="" xmlns:a16="http://schemas.microsoft.com/office/drawing/2014/main" id="{3B5833D1-1B74-5D4C-BDE2-0CE3091AD1C4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10" name="object 5">
              <a:extLst>
                <a:ext uri="{FF2B5EF4-FFF2-40B4-BE49-F238E27FC236}">
                  <a16:creationId xmlns="" xmlns:a16="http://schemas.microsoft.com/office/drawing/2014/main" id="{C94FA42B-9A2B-BE44-93F4-0B0F8654801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>
              <a:extLst>
                <a:ext uri="{FF2B5EF4-FFF2-40B4-BE49-F238E27FC236}">
                  <a16:creationId xmlns="" xmlns:a16="http://schemas.microsoft.com/office/drawing/2014/main" id="{165A59F4-01BD-C946-ADBC-A7EF4580047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>
              <a:extLst>
                <a:ext uri="{FF2B5EF4-FFF2-40B4-BE49-F238E27FC236}">
                  <a16:creationId xmlns="" xmlns:a16="http://schemas.microsoft.com/office/drawing/2014/main" id="{F843341C-57F3-8F49-8283-342B6DD9F51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8">
              <a:extLst>
                <a:ext uri="{FF2B5EF4-FFF2-40B4-BE49-F238E27FC236}">
                  <a16:creationId xmlns="" xmlns:a16="http://schemas.microsoft.com/office/drawing/2014/main" id="{C1741AD8-BEC1-C145-AD3A-A2C64B8A08D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4" name="object 9">
              <a:extLst>
                <a:ext uri="{FF2B5EF4-FFF2-40B4-BE49-F238E27FC236}">
                  <a16:creationId xmlns="" xmlns:a16="http://schemas.microsoft.com/office/drawing/2014/main" id="{C443D848-F671-DE4C-B0C0-32A23629D5D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5" name="object 10">
              <a:extLst>
                <a:ext uri="{FF2B5EF4-FFF2-40B4-BE49-F238E27FC236}">
                  <a16:creationId xmlns="" xmlns:a16="http://schemas.microsoft.com/office/drawing/2014/main" id="{FDE7FB59-E017-5A4C-93C6-9ECD08A0EA4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1">
              <a:extLst>
                <a:ext uri="{FF2B5EF4-FFF2-40B4-BE49-F238E27FC236}">
                  <a16:creationId xmlns="" xmlns:a16="http://schemas.microsoft.com/office/drawing/2014/main" id="{93E28C29-A471-BE43-B603-C78C79D10E6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7" name="object 12">
              <a:extLst>
                <a:ext uri="{FF2B5EF4-FFF2-40B4-BE49-F238E27FC236}">
                  <a16:creationId xmlns="" xmlns:a16="http://schemas.microsoft.com/office/drawing/2014/main" id="{19EF816E-18D4-B444-8B3C-894505F2CAD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8" name="object 13">
              <a:extLst>
                <a:ext uri="{FF2B5EF4-FFF2-40B4-BE49-F238E27FC236}">
                  <a16:creationId xmlns="" xmlns:a16="http://schemas.microsoft.com/office/drawing/2014/main" id="{16247A24-811B-7747-8287-D8FBDFA48B5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19" name="object 14">
              <a:extLst>
                <a:ext uri="{FF2B5EF4-FFF2-40B4-BE49-F238E27FC236}">
                  <a16:creationId xmlns="" xmlns:a16="http://schemas.microsoft.com/office/drawing/2014/main" id="{019570AD-1ED9-944B-B220-ED184A65F44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0" name="object 15">
              <a:extLst>
                <a:ext uri="{FF2B5EF4-FFF2-40B4-BE49-F238E27FC236}">
                  <a16:creationId xmlns="" xmlns:a16="http://schemas.microsoft.com/office/drawing/2014/main" id="{1748ED57-06F3-1946-B418-0591ECA31845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1" name="object 16">
              <a:extLst>
                <a:ext uri="{FF2B5EF4-FFF2-40B4-BE49-F238E27FC236}">
                  <a16:creationId xmlns="" xmlns:a16="http://schemas.microsoft.com/office/drawing/2014/main" id="{35769D1B-B433-2646-AB59-61CAFCCF4ABC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7">
              <a:extLst>
                <a:ext uri="{FF2B5EF4-FFF2-40B4-BE49-F238E27FC236}">
                  <a16:creationId xmlns="" xmlns:a16="http://schemas.microsoft.com/office/drawing/2014/main" id="{33A3360B-C80D-AB4C-A4DC-6CA05AA42D07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63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22454" y="971600"/>
            <a:ext cx="12322369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dirty="0" smtClean="0">
                <a:solidFill>
                  <a:schemeClr val="tx1"/>
                </a:solidFill>
                <a:latin typeface="Calibri"/>
                <a:ea typeface="Times New Roman"/>
              </a:rPr>
              <a:t>Работодатели </a:t>
            </a:r>
            <a:r>
              <a:rPr lang="ru-RU" sz="3200" dirty="0">
                <a:solidFill>
                  <a:schemeClr val="tx1"/>
                </a:solidFill>
                <a:latin typeface="Calibri"/>
                <a:ea typeface="Times New Roman"/>
              </a:rPr>
              <a:t>могут в целях профилактики производственного травматизма и профессиональных заболеваний </a:t>
            </a:r>
            <a:r>
              <a:rPr lang="ru-RU" sz="3200" b="1" dirty="0" smtClean="0">
                <a:solidFill>
                  <a:schemeClr val="tx1"/>
                </a:solidFill>
                <a:latin typeface="Calibri"/>
                <a:ea typeface="Times New Roman"/>
              </a:rPr>
              <a:t>компенсировать </a:t>
            </a:r>
            <a:r>
              <a:rPr lang="ru-RU" sz="3200" b="1" dirty="0">
                <a:solidFill>
                  <a:schemeClr val="tx1"/>
                </a:solidFill>
                <a:latin typeface="Calibri"/>
                <a:ea typeface="Times New Roman"/>
              </a:rPr>
              <a:t>часть расходов</a:t>
            </a:r>
            <a:r>
              <a:rPr lang="ru-RU" sz="3200" dirty="0">
                <a:solidFill>
                  <a:schemeClr val="tx1"/>
                </a:solidFill>
                <a:latin typeface="Calibri"/>
                <a:ea typeface="Times New Roman"/>
              </a:rPr>
              <a:t> на проведение предупредительных мер за счет средств обязательного социального страхования от несчастных случаев на производстве и профессиональных </a:t>
            </a:r>
            <a:r>
              <a:rPr lang="ru-RU" sz="3200" dirty="0" smtClean="0">
                <a:solidFill>
                  <a:schemeClr val="tx1"/>
                </a:solidFill>
                <a:latin typeface="Calibri"/>
                <a:ea typeface="Times New Roman"/>
              </a:rPr>
              <a:t>заболеваний</a:t>
            </a:r>
            <a:endParaRPr lang="ru-RU" sz="3200" dirty="0">
              <a:solidFill>
                <a:schemeClr val="tx1"/>
              </a:solidFill>
              <a:effectLst/>
              <a:latin typeface="Calibri"/>
              <a:ea typeface="Times New Roman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="" xmlns:a16="http://schemas.microsoft.com/office/drawing/2014/main" id="{C3053925-BAC7-2944-B357-DFD2DE734132}"/>
              </a:ext>
            </a:extLst>
          </p:cNvPr>
          <p:cNvSpPr/>
          <p:nvPr/>
        </p:nvSpPr>
        <p:spPr>
          <a:xfrm>
            <a:off x="165710" y="143827"/>
            <a:ext cx="3034665" cy="885634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8" name="object 4">
            <a:extLst>
              <a:ext uri="{FF2B5EF4-FFF2-40B4-BE49-F238E27FC236}">
                <a16:creationId xmlns="" xmlns:a16="http://schemas.microsoft.com/office/drawing/2014/main" id="{61CC682A-3716-0045-A76E-5BAF0D6FCB4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141391"/>
            <a:ext cx="732195" cy="8858650"/>
          </a:xfrm>
          <a:prstGeom prst="rect">
            <a:avLst/>
          </a:prstGeom>
        </p:spPr>
      </p:pic>
      <p:grpSp>
        <p:nvGrpSpPr>
          <p:cNvPr id="2" name="Group 8">
            <a:extLst>
              <a:ext uri="{FF2B5EF4-FFF2-40B4-BE49-F238E27FC236}">
                <a16:creationId xmlns="" xmlns:a16="http://schemas.microsoft.com/office/drawing/2014/main" id="{3B5833D1-1B74-5D4C-BDE2-0CE3091AD1C4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10" name="object 5">
              <a:extLst>
                <a:ext uri="{FF2B5EF4-FFF2-40B4-BE49-F238E27FC236}">
                  <a16:creationId xmlns="" xmlns:a16="http://schemas.microsoft.com/office/drawing/2014/main" id="{C94FA42B-9A2B-BE44-93F4-0B0F8654801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>
              <a:extLst>
                <a:ext uri="{FF2B5EF4-FFF2-40B4-BE49-F238E27FC236}">
                  <a16:creationId xmlns="" xmlns:a16="http://schemas.microsoft.com/office/drawing/2014/main" id="{165A59F4-01BD-C946-ADBC-A7EF4580047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>
              <a:extLst>
                <a:ext uri="{FF2B5EF4-FFF2-40B4-BE49-F238E27FC236}">
                  <a16:creationId xmlns="" xmlns:a16="http://schemas.microsoft.com/office/drawing/2014/main" id="{F843341C-57F3-8F49-8283-342B6DD9F51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8">
              <a:extLst>
                <a:ext uri="{FF2B5EF4-FFF2-40B4-BE49-F238E27FC236}">
                  <a16:creationId xmlns="" xmlns:a16="http://schemas.microsoft.com/office/drawing/2014/main" id="{C1741AD8-BEC1-C145-AD3A-A2C64B8A08D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4" name="object 9">
              <a:extLst>
                <a:ext uri="{FF2B5EF4-FFF2-40B4-BE49-F238E27FC236}">
                  <a16:creationId xmlns="" xmlns:a16="http://schemas.microsoft.com/office/drawing/2014/main" id="{C443D848-F671-DE4C-B0C0-32A23629D5D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5" name="object 10">
              <a:extLst>
                <a:ext uri="{FF2B5EF4-FFF2-40B4-BE49-F238E27FC236}">
                  <a16:creationId xmlns="" xmlns:a16="http://schemas.microsoft.com/office/drawing/2014/main" id="{FDE7FB59-E017-5A4C-93C6-9ECD08A0EA4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1">
              <a:extLst>
                <a:ext uri="{FF2B5EF4-FFF2-40B4-BE49-F238E27FC236}">
                  <a16:creationId xmlns="" xmlns:a16="http://schemas.microsoft.com/office/drawing/2014/main" id="{93E28C29-A471-BE43-B603-C78C79D10E6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7" name="object 12">
              <a:extLst>
                <a:ext uri="{FF2B5EF4-FFF2-40B4-BE49-F238E27FC236}">
                  <a16:creationId xmlns="" xmlns:a16="http://schemas.microsoft.com/office/drawing/2014/main" id="{19EF816E-18D4-B444-8B3C-894505F2CAD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8" name="object 13">
              <a:extLst>
                <a:ext uri="{FF2B5EF4-FFF2-40B4-BE49-F238E27FC236}">
                  <a16:creationId xmlns="" xmlns:a16="http://schemas.microsoft.com/office/drawing/2014/main" id="{16247A24-811B-7747-8287-D8FBDFA48B5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19" name="object 14">
              <a:extLst>
                <a:ext uri="{FF2B5EF4-FFF2-40B4-BE49-F238E27FC236}">
                  <a16:creationId xmlns="" xmlns:a16="http://schemas.microsoft.com/office/drawing/2014/main" id="{019570AD-1ED9-944B-B220-ED184A65F44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0" name="object 15">
              <a:extLst>
                <a:ext uri="{FF2B5EF4-FFF2-40B4-BE49-F238E27FC236}">
                  <a16:creationId xmlns="" xmlns:a16="http://schemas.microsoft.com/office/drawing/2014/main" id="{1748ED57-06F3-1946-B418-0591ECA31845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1" name="object 16">
              <a:extLst>
                <a:ext uri="{FF2B5EF4-FFF2-40B4-BE49-F238E27FC236}">
                  <a16:creationId xmlns="" xmlns:a16="http://schemas.microsoft.com/office/drawing/2014/main" id="{35769D1B-B433-2646-AB59-61CAFCCF4ABC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7">
              <a:extLst>
                <a:ext uri="{FF2B5EF4-FFF2-40B4-BE49-F238E27FC236}">
                  <a16:creationId xmlns="" xmlns:a16="http://schemas.microsoft.com/office/drawing/2014/main" id="{33A3360B-C80D-AB4C-A4DC-6CA05AA42D07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" name="Прямоугольник 3"/>
          <p:cNvSpPr/>
          <p:nvPr/>
        </p:nvSpPr>
        <p:spPr>
          <a:xfrm>
            <a:off x="3200373" y="4644008"/>
            <a:ext cx="124164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Финансовое обеспечение предупредительных мер </a:t>
            </a:r>
            <a:r>
              <a:rPr lang="ru-RU" sz="3200" dirty="0" smtClean="0"/>
              <a:t>(ФОПМ) </a:t>
            </a:r>
          </a:p>
          <a:p>
            <a:r>
              <a:rPr lang="ru-RU" sz="3200" dirty="0" smtClean="0"/>
              <a:t>осуществляется </a:t>
            </a:r>
            <a:r>
              <a:rPr lang="ru-RU" sz="3200" dirty="0"/>
              <a:t>страхователем за счет </a:t>
            </a:r>
            <a:r>
              <a:rPr lang="ru-RU" sz="3200" b="1" dirty="0"/>
              <a:t>собственных средств</a:t>
            </a:r>
            <a:r>
              <a:rPr lang="ru-RU" sz="3200" dirty="0"/>
              <a:t> </a:t>
            </a:r>
            <a:endParaRPr lang="ru-RU" sz="3200" dirty="0" smtClean="0"/>
          </a:p>
          <a:p>
            <a:r>
              <a:rPr lang="ru-RU" sz="3200" dirty="0" smtClean="0"/>
              <a:t>с </a:t>
            </a:r>
            <a:r>
              <a:rPr lang="ru-RU" sz="3200" dirty="0"/>
              <a:t>последующим </a:t>
            </a:r>
            <a:r>
              <a:rPr lang="ru-RU" sz="3200" b="1" dirty="0"/>
              <a:t>возмещением произведенных им расходов</a:t>
            </a:r>
            <a:r>
              <a:rPr lang="ru-RU" sz="3200" dirty="0"/>
              <a:t> </a:t>
            </a:r>
            <a:endParaRPr lang="ru-RU" sz="3200" dirty="0" smtClean="0"/>
          </a:p>
          <a:p>
            <a:r>
              <a:rPr lang="ru-RU" sz="3200" dirty="0" smtClean="0"/>
              <a:t>за </a:t>
            </a:r>
            <a:r>
              <a:rPr lang="ru-RU" sz="3200" dirty="0"/>
              <a:t>счет средств бюджета </a:t>
            </a:r>
            <a:r>
              <a:rPr lang="ru-RU" sz="3200" dirty="0" smtClean="0"/>
              <a:t>СФР </a:t>
            </a:r>
            <a:r>
              <a:rPr lang="ru-RU" sz="3200" dirty="0"/>
              <a:t>в пределах суммы, </a:t>
            </a:r>
            <a:endParaRPr lang="ru-RU" sz="3200" dirty="0" smtClean="0"/>
          </a:p>
          <a:p>
            <a:r>
              <a:rPr lang="ru-RU" sz="3200" dirty="0" smtClean="0"/>
              <a:t>согласованной с территориальным </a:t>
            </a:r>
            <a:r>
              <a:rPr lang="ru-RU" sz="3200" dirty="0"/>
              <a:t>отделение Фонда на эти </a:t>
            </a:r>
            <a:r>
              <a:rPr lang="ru-RU" sz="3200" dirty="0" smtClean="0"/>
              <a:t>цели.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37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82090" y="2051720"/>
            <a:ext cx="1153906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ru-RU" sz="4000" b="1" dirty="0" smtClean="0">
                <a:latin typeface="Calibri"/>
                <a:ea typeface="Times New Roman"/>
              </a:rPr>
              <a:t>Какую сумму возместит СФР</a:t>
            </a:r>
            <a:endParaRPr lang="ru-RU" sz="4000" b="1" dirty="0">
              <a:effectLst/>
              <a:latin typeface="Calibri"/>
              <a:ea typeface="Times New Roman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="" xmlns:a16="http://schemas.microsoft.com/office/drawing/2014/main" id="{C3053925-BAC7-2944-B357-DFD2DE734132}"/>
              </a:ext>
            </a:extLst>
          </p:cNvPr>
          <p:cNvSpPr/>
          <p:nvPr/>
        </p:nvSpPr>
        <p:spPr>
          <a:xfrm>
            <a:off x="165710" y="143827"/>
            <a:ext cx="3034665" cy="885634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8" name="object 4">
            <a:extLst>
              <a:ext uri="{FF2B5EF4-FFF2-40B4-BE49-F238E27FC236}">
                <a16:creationId xmlns="" xmlns:a16="http://schemas.microsoft.com/office/drawing/2014/main" id="{61CC682A-3716-0045-A76E-5BAF0D6FCB4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141391"/>
            <a:ext cx="732195" cy="8858650"/>
          </a:xfrm>
          <a:prstGeom prst="rect">
            <a:avLst/>
          </a:prstGeom>
        </p:spPr>
      </p:pic>
      <p:grpSp>
        <p:nvGrpSpPr>
          <p:cNvPr id="2" name="Group 8">
            <a:extLst>
              <a:ext uri="{FF2B5EF4-FFF2-40B4-BE49-F238E27FC236}">
                <a16:creationId xmlns="" xmlns:a16="http://schemas.microsoft.com/office/drawing/2014/main" id="{3B5833D1-1B74-5D4C-BDE2-0CE3091AD1C4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10" name="object 5">
              <a:extLst>
                <a:ext uri="{FF2B5EF4-FFF2-40B4-BE49-F238E27FC236}">
                  <a16:creationId xmlns="" xmlns:a16="http://schemas.microsoft.com/office/drawing/2014/main" id="{C94FA42B-9A2B-BE44-93F4-0B0F8654801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>
              <a:extLst>
                <a:ext uri="{FF2B5EF4-FFF2-40B4-BE49-F238E27FC236}">
                  <a16:creationId xmlns="" xmlns:a16="http://schemas.microsoft.com/office/drawing/2014/main" id="{165A59F4-01BD-C946-ADBC-A7EF4580047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>
              <a:extLst>
                <a:ext uri="{FF2B5EF4-FFF2-40B4-BE49-F238E27FC236}">
                  <a16:creationId xmlns="" xmlns:a16="http://schemas.microsoft.com/office/drawing/2014/main" id="{F843341C-57F3-8F49-8283-342B6DD9F51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8">
              <a:extLst>
                <a:ext uri="{FF2B5EF4-FFF2-40B4-BE49-F238E27FC236}">
                  <a16:creationId xmlns="" xmlns:a16="http://schemas.microsoft.com/office/drawing/2014/main" id="{C1741AD8-BEC1-C145-AD3A-A2C64B8A08D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4" name="object 9">
              <a:extLst>
                <a:ext uri="{FF2B5EF4-FFF2-40B4-BE49-F238E27FC236}">
                  <a16:creationId xmlns="" xmlns:a16="http://schemas.microsoft.com/office/drawing/2014/main" id="{C443D848-F671-DE4C-B0C0-32A23629D5D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5" name="object 10">
              <a:extLst>
                <a:ext uri="{FF2B5EF4-FFF2-40B4-BE49-F238E27FC236}">
                  <a16:creationId xmlns="" xmlns:a16="http://schemas.microsoft.com/office/drawing/2014/main" id="{FDE7FB59-E017-5A4C-93C6-9ECD08A0EA4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1">
              <a:extLst>
                <a:ext uri="{FF2B5EF4-FFF2-40B4-BE49-F238E27FC236}">
                  <a16:creationId xmlns="" xmlns:a16="http://schemas.microsoft.com/office/drawing/2014/main" id="{93E28C29-A471-BE43-B603-C78C79D10E6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7" name="object 12">
              <a:extLst>
                <a:ext uri="{FF2B5EF4-FFF2-40B4-BE49-F238E27FC236}">
                  <a16:creationId xmlns="" xmlns:a16="http://schemas.microsoft.com/office/drawing/2014/main" id="{19EF816E-18D4-B444-8B3C-894505F2CAD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8" name="object 13">
              <a:extLst>
                <a:ext uri="{FF2B5EF4-FFF2-40B4-BE49-F238E27FC236}">
                  <a16:creationId xmlns="" xmlns:a16="http://schemas.microsoft.com/office/drawing/2014/main" id="{16247A24-811B-7747-8287-D8FBDFA48B5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19" name="object 14">
              <a:extLst>
                <a:ext uri="{FF2B5EF4-FFF2-40B4-BE49-F238E27FC236}">
                  <a16:creationId xmlns="" xmlns:a16="http://schemas.microsoft.com/office/drawing/2014/main" id="{019570AD-1ED9-944B-B220-ED184A65F44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0" name="object 15">
              <a:extLst>
                <a:ext uri="{FF2B5EF4-FFF2-40B4-BE49-F238E27FC236}">
                  <a16:creationId xmlns="" xmlns:a16="http://schemas.microsoft.com/office/drawing/2014/main" id="{1748ED57-06F3-1946-B418-0591ECA31845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1" name="object 16">
              <a:extLst>
                <a:ext uri="{FF2B5EF4-FFF2-40B4-BE49-F238E27FC236}">
                  <a16:creationId xmlns="" xmlns:a16="http://schemas.microsoft.com/office/drawing/2014/main" id="{35769D1B-B433-2646-AB59-61CAFCCF4ABC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7">
              <a:extLst>
                <a:ext uri="{FF2B5EF4-FFF2-40B4-BE49-F238E27FC236}">
                  <a16:creationId xmlns="" xmlns:a16="http://schemas.microsoft.com/office/drawing/2014/main" id="{33A3360B-C80D-AB4C-A4DC-6CA05AA42D07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" name="Прямоугольник 3"/>
          <p:cNvSpPr/>
          <p:nvPr/>
        </p:nvSpPr>
        <p:spPr>
          <a:xfrm>
            <a:off x="3807520" y="827584"/>
            <a:ext cx="120973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Юридические </a:t>
            </a:r>
            <a:r>
              <a:rPr lang="ru-RU" sz="2400" dirty="0"/>
              <a:t>лица, независимо от организационно-правовой формы, в том числе юридические лица по месту нахождения обособленных подразделений, ИП, зарегистрированные в качестве страхователей.</a:t>
            </a:r>
          </a:p>
        </p:txBody>
      </p:sp>
      <p:sp>
        <p:nvSpPr>
          <p:cNvPr id="23" name="object 3"/>
          <p:cNvSpPr txBox="1">
            <a:spLocks/>
          </p:cNvSpPr>
          <p:nvPr/>
        </p:nvSpPr>
        <p:spPr>
          <a:xfrm>
            <a:off x="3519488" y="179512"/>
            <a:ext cx="1153906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l"/>
            <a:r>
              <a:rPr lang="ru-RU" sz="4000" b="1" kern="0" dirty="0" smtClean="0">
                <a:latin typeface="Calibri"/>
                <a:ea typeface="Times New Roman"/>
              </a:rPr>
              <a:t>Кто может обратиться</a:t>
            </a:r>
            <a:endParaRPr lang="ru-RU" sz="4000" b="1" kern="0" dirty="0">
              <a:latin typeface="Calibri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19488" y="2771800"/>
            <a:ext cx="1224136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400" dirty="0"/>
              <a:t> </a:t>
            </a:r>
            <a:r>
              <a:rPr lang="ru-RU" sz="2800" b="1" dirty="0"/>
              <a:t>до 20%</a:t>
            </a:r>
            <a:r>
              <a:rPr lang="ru-RU" sz="2800" dirty="0"/>
              <a:t> </a:t>
            </a:r>
            <a:r>
              <a:rPr lang="ru-RU" sz="2400" dirty="0"/>
              <a:t>сумм страховых взносов, начисленных </a:t>
            </a:r>
            <a:r>
              <a:rPr lang="ru-RU" sz="2400" dirty="0" smtClean="0"/>
              <a:t>за </a:t>
            </a:r>
            <a:r>
              <a:rPr lang="ru-RU" sz="2400" dirty="0"/>
              <a:t>предшествующий календарный год, за вычетом расходов, произведенных в предшествующем календарном году на выплату пособий по временной нетрудоспособности в связи с несчастными случаями на производстве или профессиональными заболеваниями и  на оплату отпуска застрахованного лица (сверх ежегодного оплачиваемого отпуска, установленного законодательством Российской Федерации) на весь период его лечения и проезда к месту лечения и </a:t>
            </a:r>
            <a:r>
              <a:rPr lang="ru-RU" sz="2400" dirty="0" smtClean="0"/>
              <a:t>обратно.</a:t>
            </a:r>
          </a:p>
          <a:p>
            <a:pPr marL="285750" indent="-285750">
              <a:buFontTx/>
              <a:buChar char="-"/>
            </a:pPr>
            <a:r>
              <a:rPr lang="ru-RU" sz="2800" b="1" dirty="0" smtClean="0"/>
              <a:t>до </a:t>
            </a:r>
            <a:r>
              <a:rPr lang="ru-RU" sz="2800" b="1" dirty="0"/>
              <a:t>30</a:t>
            </a:r>
            <a:r>
              <a:rPr lang="ru-RU" sz="2800" b="1" dirty="0" smtClean="0"/>
              <a:t>%</a:t>
            </a:r>
            <a:r>
              <a:rPr lang="ru-RU" sz="2800" dirty="0" smtClean="0"/>
              <a:t> </a:t>
            </a:r>
            <a:r>
              <a:rPr lang="ru-RU" sz="2400" dirty="0"/>
              <a:t>при условии направления </a:t>
            </a:r>
            <a:r>
              <a:rPr lang="ru-RU" sz="2400" dirty="0" smtClean="0"/>
              <a:t>дополнительного </a:t>
            </a:r>
            <a:r>
              <a:rPr lang="ru-RU" sz="2400" dirty="0"/>
              <a:t>объема средств на санаторно-курортное лечение работников не ранее чем за пять лет до достижения ими возраста, дающего право на назначение страховой пенсии по старости в соответствии с пенсионным законодательством Российской Федерации</a:t>
            </a:r>
            <a:r>
              <a:rPr lang="ru-RU" sz="2400" dirty="0" smtClean="0"/>
              <a:t>.</a:t>
            </a:r>
          </a:p>
          <a:p>
            <a:pPr marL="285750" indent="-285750">
              <a:buFontTx/>
              <a:buChar char="-"/>
            </a:pPr>
            <a:endParaRPr lang="ru-RU" sz="2400" dirty="0"/>
          </a:p>
          <a:p>
            <a:r>
              <a:rPr lang="ru-RU" sz="2400" dirty="0" smtClean="0"/>
              <a:t>Если численность </a:t>
            </a:r>
            <a:r>
              <a:rPr lang="ru-RU" sz="2400" dirty="0"/>
              <a:t>работающих до 100 человек </a:t>
            </a:r>
            <a:r>
              <a:rPr lang="ru-RU" sz="2400" dirty="0" smtClean="0"/>
              <a:t>можно направить </a:t>
            </a:r>
            <a:r>
              <a:rPr lang="ru-RU" sz="2400" dirty="0"/>
              <a:t>на </a:t>
            </a:r>
            <a:r>
              <a:rPr lang="ru-RU" sz="2400" dirty="0" smtClean="0"/>
              <a:t>ФОПМ </a:t>
            </a:r>
            <a:r>
              <a:rPr lang="ru-RU" sz="2400" dirty="0"/>
              <a:t>объем средств, рассчитанный исходя </a:t>
            </a:r>
            <a:r>
              <a:rPr lang="ru-RU" sz="2400" dirty="0" smtClean="0"/>
              <a:t>из отчетных </a:t>
            </a:r>
            <a:r>
              <a:rPr lang="ru-RU" sz="2400" dirty="0"/>
              <a:t>данных за три последовательных календарных </a:t>
            </a:r>
            <a:r>
              <a:rPr lang="ru-RU" sz="2400" dirty="0" smtClean="0"/>
              <a:t>года </a:t>
            </a:r>
          </a:p>
          <a:p>
            <a:r>
              <a:rPr lang="ru-RU" sz="2400" dirty="0" smtClean="0"/>
              <a:t>(если не </a:t>
            </a:r>
            <a:r>
              <a:rPr lang="ru-RU" sz="2400" dirty="0"/>
              <a:t>пользовались этим правом в течение </a:t>
            </a:r>
            <a:r>
              <a:rPr lang="ru-RU" sz="2400" dirty="0" smtClean="0"/>
              <a:t>двух предшествующих </a:t>
            </a:r>
            <a:r>
              <a:rPr lang="ru-RU" sz="2400" dirty="0"/>
              <a:t>календарных </a:t>
            </a:r>
            <a:r>
              <a:rPr lang="ru-RU" sz="2400" dirty="0" smtClean="0"/>
              <a:t>лет)</a:t>
            </a:r>
            <a:endParaRPr lang="ru-RU" sz="2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5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00375" y="143827"/>
            <a:ext cx="12787402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4000" spc="-100" dirty="0" smtClean="0">
                <a:latin typeface="Calibri-Light"/>
                <a:cs typeface="Calibri-Light"/>
              </a:rPr>
              <a:t>Использование </a:t>
            </a:r>
            <a:r>
              <a:rPr lang="ru-RU" sz="4000" spc="-100" dirty="0">
                <a:latin typeface="Calibri-Light"/>
                <a:cs typeface="Calibri-Light"/>
              </a:rPr>
              <a:t>сумм страховых взносов </a:t>
            </a:r>
            <a:r>
              <a:rPr lang="ru-RU" sz="4000" spc="-100" dirty="0" smtClean="0">
                <a:latin typeface="Calibri-Light"/>
                <a:cs typeface="Calibri-Light"/>
              </a:rPr>
              <a:t/>
            </a:r>
            <a:br>
              <a:rPr lang="ru-RU" sz="4000" spc="-100" dirty="0" smtClean="0">
                <a:latin typeface="Calibri-Light"/>
                <a:cs typeface="Calibri-Light"/>
              </a:rPr>
            </a:br>
            <a:r>
              <a:rPr lang="ru-RU" sz="4000" spc="-100" dirty="0" smtClean="0">
                <a:latin typeface="Calibri-Light"/>
                <a:cs typeface="Calibri-Light"/>
              </a:rPr>
              <a:t>на </a:t>
            </a:r>
            <a:r>
              <a:rPr lang="ru-RU" sz="4000" spc="-100" dirty="0">
                <a:latin typeface="Calibri-Light"/>
                <a:cs typeface="Calibri-Light"/>
              </a:rPr>
              <a:t>финансовое обеспечение предупредительных </a:t>
            </a:r>
            <a:r>
              <a:rPr lang="ru-RU" sz="4000" spc="-100" dirty="0" smtClean="0">
                <a:latin typeface="Calibri-Light"/>
                <a:cs typeface="Calibri-Light"/>
              </a:rPr>
              <a:t>мер </a:t>
            </a:r>
            <a:br>
              <a:rPr lang="ru-RU" sz="4000" spc="-100" dirty="0" smtClean="0">
                <a:latin typeface="Calibri-Light"/>
                <a:cs typeface="Calibri-Light"/>
              </a:rPr>
            </a:br>
            <a:r>
              <a:rPr lang="ru-RU" sz="4000" spc="-100" dirty="0" smtClean="0">
                <a:latin typeface="Calibri-Light"/>
                <a:cs typeface="Calibri-Light"/>
              </a:rPr>
              <a:t>в 2024 году</a:t>
            </a:r>
            <a:endParaRPr sz="4000" spc="-100" dirty="0">
              <a:latin typeface="Calibri-Light"/>
              <a:cs typeface="Calibri-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0216" y="1071538"/>
            <a:ext cx="12787402" cy="67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54685">
              <a:lnSpc>
                <a:spcPct val="100000"/>
              </a:lnSpc>
              <a:spcBef>
                <a:spcPts val="100"/>
              </a:spcBef>
            </a:pPr>
            <a:endParaRPr lang="ru-RU" sz="2200" spc="-35" dirty="0" smtClean="0">
              <a:solidFill>
                <a:srgbClr val="58595B"/>
              </a:solidFill>
              <a:latin typeface="Montserrat"/>
              <a:cs typeface="Montserrat"/>
            </a:endParaRPr>
          </a:p>
          <a:p>
            <a:pPr marL="12700" marR="654685">
              <a:lnSpc>
                <a:spcPct val="100000"/>
              </a:lnSpc>
              <a:spcBef>
                <a:spcPts val="100"/>
              </a:spcBef>
            </a:pPr>
            <a:endParaRPr sz="2000">
              <a:latin typeface="Montserrat"/>
              <a:cs typeface="Montserrat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="" xmlns:a16="http://schemas.microsoft.com/office/drawing/2014/main" id="{C3053925-BAC7-2944-B357-DFD2DE734132}"/>
              </a:ext>
            </a:extLst>
          </p:cNvPr>
          <p:cNvSpPr/>
          <p:nvPr/>
        </p:nvSpPr>
        <p:spPr>
          <a:xfrm>
            <a:off x="165710" y="143827"/>
            <a:ext cx="3034665" cy="885634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8" name="object 4">
            <a:extLst>
              <a:ext uri="{FF2B5EF4-FFF2-40B4-BE49-F238E27FC236}">
                <a16:creationId xmlns="" xmlns:a16="http://schemas.microsoft.com/office/drawing/2014/main" id="{61CC682A-3716-0045-A76E-5BAF0D6FCB4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141391"/>
            <a:ext cx="732195" cy="8858650"/>
          </a:xfrm>
          <a:prstGeom prst="rect">
            <a:avLst/>
          </a:prstGeom>
        </p:spPr>
      </p:pic>
      <p:grpSp>
        <p:nvGrpSpPr>
          <p:cNvPr id="2" name="Group 8">
            <a:extLst>
              <a:ext uri="{FF2B5EF4-FFF2-40B4-BE49-F238E27FC236}">
                <a16:creationId xmlns="" xmlns:a16="http://schemas.microsoft.com/office/drawing/2014/main" id="{3B5833D1-1B74-5D4C-BDE2-0CE3091AD1C4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10" name="object 5">
              <a:extLst>
                <a:ext uri="{FF2B5EF4-FFF2-40B4-BE49-F238E27FC236}">
                  <a16:creationId xmlns="" xmlns:a16="http://schemas.microsoft.com/office/drawing/2014/main" id="{C94FA42B-9A2B-BE44-93F4-0B0F8654801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>
              <a:extLst>
                <a:ext uri="{FF2B5EF4-FFF2-40B4-BE49-F238E27FC236}">
                  <a16:creationId xmlns="" xmlns:a16="http://schemas.microsoft.com/office/drawing/2014/main" id="{165A59F4-01BD-C946-ADBC-A7EF4580047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>
              <a:extLst>
                <a:ext uri="{FF2B5EF4-FFF2-40B4-BE49-F238E27FC236}">
                  <a16:creationId xmlns="" xmlns:a16="http://schemas.microsoft.com/office/drawing/2014/main" id="{F843341C-57F3-8F49-8283-342B6DD9F51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8">
              <a:extLst>
                <a:ext uri="{FF2B5EF4-FFF2-40B4-BE49-F238E27FC236}">
                  <a16:creationId xmlns="" xmlns:a16="http://schemas.microsoft.com/office/drawing/2014/main" id="{C1741AD8-BEC1-C145-AD3A-A2C64B8A08D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4" name="object 9">
              <a:extLst>
                <a:ext uri="{FF2B5EF4-FFF2-40B4-BE49-F238E27FC236}">
                  <a16:creationId xmlns="" xmlns:a16="http://schemas.microsoft.com/office/drawing/2014/main" id="{C443D848-F671-DE4C-B0C0-32A23629D5D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5" name="object 10">
              <a:extLst>
                <a:ext uri="{FF2B5EF4-FFF2-40B4-BE49-F238E27FC236}">
                  <a16:creationId xmlns="" xmlns:a16="http://schemas.microsoft.com/office/drawing/2014/main" id="{FDE7FB59-E017-5A4C-93C6-9ECD08A0EA4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1">
              <a:extLst>
                <a:ext uri="{FF2B5EF4-FFF2-40B4-BE49-F238E27FC236}">
                  <a16:creationId xmlns="" xmlns:a16="http://schemas.microsoft.com/office/drawing/2014/main" id="{93E28C29-A471-BE43-B603-C78C79D10E6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7" name="object 12">
              <a:extLst>
                <a:ext uri="{FF2B5EF4-FFF2-40B4-BE49-F238E27FC236}">
                  <a16:creationId xmlns="" xmlns:a16="http://schemas.microsoft.com/office/drawing/2014/main" id="{19EF816E-18D4-B444-8B3C-894505F2CAD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8" name="object 13">
              <a:extLst>
                <a:ext uri="{FF2B5EF4-FFF2-40B4-BE49-F238E27FC236}">
                  <a16:creationId xmlns="" xmlns:a16="http://schemas.microsoft.com/office/drawing/2014/main" id="{16247A24-811B-7747-8287-D8FBDFA48B5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19" name="object 14">
              <a:extLst>
                <a:ext uri="{FF2B5EF4-FFF2-40B4-BE49-F238E27FC236}">
                  <a16:creationId xmlns="" xmlns:a16="http://schemas.microsoft.com/office/drawing/2014/main" id="{019570AD-1ED9-944B-B220-ED184A65F44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0" name="object 15">
              <a:extLst>
                <a:ext uri="{FF2B5EF4-FFF2-40B4-BE49-F238E27FC236}">
                  <a16:creationId xmlns="" xmlns:a16="http://schemas.microsoft.com/office/drawing/2014/main" id="{1748ED57-06F3-1946-B418-0591ECA31845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1" name="object 16">
              <a:extLst>
                <a:ext uri="{FF2B5EF4-FFF2-40B4-BE49-F238E27FC236}">
                  <a16:creationId xmlns="" xmlns:a16="http://schemas.microsoft.com/office/drawing/2014/main" id="{35769D1B-B433-2646-AB59-61CAFCCF4ABC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7">
              <a:extLst>
                <a:ext uri="{FF2B5EF4-FFF2-40B4-BE49-F238E27FC236}">
                  <a16:creationId xmlns="" xmlns:a16="http://schemas.microsoft.com/office/drawing/2014/main" id="{33A3360B-C80D-AB4C-A4DC-6CA05AA42D07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67195399"/>
              </p:ext>
            </p:extLst>
          </p:nvPr>
        </p:nvGraphicFramePr>
        <p:xfrm>
          <a:off x="2799408" y="1907704"/>
          <a:ext cx="12979507" cy="706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72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00375" y="427772"/>
            <a:ext cx="12787402" cy="643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100" dirty="0" smtClean="0">
                <a:latin typeface="Calibri-Light"/>
                <a:cs typeface="Calibri-Light"/>
              </a:rPr>
              <a:t>1 этап получения </a:t>
            </a:r>
            <a:r>
              <a:rPr lang="ru-RU" b="1" spc="-100" dirty="0">
                <a:latin typeface="Calibri-Light"/>
                <a:cs typeface="Calibri-Light"/>
              </a:rPr>
              <a:t>финансирования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70216" y="1071538"/>
            <a:ext cx="12787402" cy="67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54685">
              <a:lnSpc>
                <a:spcPct val="100000"/>
              </a:lnSpc>
              <a:spcBef>
                <a:spcPts val="100"/>
              </a:spcBef>
            </a:pPr>
            <a:endParaRPr lang="ru-RU" sz="2200" spc="-35" dirty="0" smtClean="0">
              <a:solidFill>
                <a:srgbClr val="58595B"/>
              </a:solidFill>
              <a:latin typeface="Montserrat"/>
              <a:cs typeface="Montserrat"/>
            </a:endParaRPr>
          </a:p>
          <a:p>
            <a:pPr marL="12700" marR="654685">
              <a:lnSpc>
                <a:spcPct val="100000"/>
              </a:lnSpc>
              <a:spcBef>
                <a:spcPts val="100"/>
              </a:spcBef>
            </a:pPr>
            <a:endParaRPr sz="2000">
              <a:latin typeface="Montserrat"/>
              <a:cs typeface="Montserrat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="" xmlns:a16="http://schemas.microsoft.com/office/drawing/2014/main" id="{C3053925-BAC7-2944-B357-DFD2DE734132}"/>
              </a:ext>
            </a:extLst>
          </p:cNvPr>
          <p:cNvSpPr/>
          <p:nvPr/>
        </p:nvSpPr>
        <p:spPr>
          <a:xfrm>
            <a:off x="165710" y="143827"/>
            <a:ext cx="3034665" cy="885634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8" name="object 4">
            <a:extLst>
              <a:ext uri="{FF2B5EF4-FFF2-40B4-BE49-F238E27FC236}">
                <a16:creationId xmlns="" xmlns:a16="http://schemas.microsoft.com/office/drawing/2014/main" id="{61CC682A-3716-0045-A76E-5BAF0D6FCB4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141391"/>
            <a:ext cx="732195" cy="8858650"/>
          </a:xfrm>
          <a:prstGeom prst="rect">
            <a:avLst/>
          </a:prstGeom>
        </p:spPr>
      </p:pic>
      <p:grpSp>
        <p:nvGrpSpPr>
          <p:cNvPr id="2" name="Group 8">
            <a:extLst>
              <a:ext uri="{FF2B5EF4-FFF2-40B4-BE49-F238E27FC236}">
                <a16:creationId xmlns="" xmlns:a16="http://schemas.microsoft.com/office/drawing/2014/main" id="{3B5833D1-1B74-5D4C-BDE2-0CE3091AD1C4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10" name="object 5">
              <a:extLst>
                <a:ext uri="{FF2B5EF4-FFF2-40B4-BE49-F238E27FC236}">
                  <a16:creationId xmlns="" xmlns:a16="http://schemas.microsoft.com/office/drawing/2014/main" id="{C94FA42B-9A2B-BE44-93F4-0B0F8654801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>
              <a:extLst>
                <a:ext uri="{FF2B5EF4-FFF2-40B4-BE49-F238E27FC236}">
                  <a16:creationId xmlns="" xmlns:a16="http://schemas.microsoft.com/office/drawing/2014/main" id="{165A59F4-01BD-C946-ADBC-A7EF4580047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>
              <a:extLst>
                <a:ext uri="{FF2B5EF4-FFF2-40B4-BE49-F238E27FC236}">
                  <a16:creationId xmlns="" xmlns:a16="http://schemas.microsoft.com/office/drawing/2014/main" id="{F843341C-57F3-8F49-8283-342B6DD9F51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8">
              <a:extLst>
                <a:ext uri="{FF2B5EF4-FFF2-40B4-BE49-F238E27FC236}">
                  <a16:creationId xmlns="" xmlns:a16="http://schemas.microsoft.com/office/drawing/2014/main" id="{C1741AD8-BEC1-C145-AD3A-A2C64B8A08D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4" name="object 9">
              <a:extLst>
                <a:ext uri="{FF2B5EF4-FFF2-40B4-BE49-F238E27FC236}">
                  <a16:creationId xmlns="" xmlns:a16="http://schemas.microsoft.com/office/drawing/2014/main" id="{C443D848-F671-DE4C-B0C0-32A23629D5D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5" name="object 10">
              <a:extLst>
                <a:ext uri="{FF2B5EF4-FFF2-40B4-BE49-F238E27FC236}">
                  <a16:creationId xmlns="" xmlns:a16="http://schemas.microsoft.com/office/drawing/2014/main" id="{FDE7FB59-E017-5A4C-93C6-9ECD08A0EA4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1">
              <a:extLst>
                <a:ext uri="{FF2B5EF4-FFF2-40B4-BE49-F238E27FC236}">
                  <a16:creationId xmlns="" xmlns:a16="http://schemas.microsoft.com/office/drawing/2014/main" id="{93E28C29-A471-BE43-B603-C78C79D10E6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7" name="object 12">
              <a:extLst>
                <a:ext uri="{FF2B5EF4-FFF2-40B4-BE49-F238E27FC236}">
                  <a16:creationId xmlns="" xmlns:a16="http://schemas.microsoft.com/office/drawing/2014/main" id="{19EF816E-18D4-B444-8B3C-894505F2CAD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8" name="object 13">
              <a:extLst>
                <a:ext uri="{FF2B5EF4-FFF2-40B4-BE49-F238E27FC236}">
                  <a16:creationId xmlns="" xmlns:a16="http://schemas.microsoft.com/office/drawing/2014/main" id="{16247A24-811B-7747-8287-D8FBDFA48B5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19" name="object 14">
              <a:extLst>
                <a:ext uri="{FF2B5EF4-FFF2-40B4-BE49-F238E27FC236}">
                  <a16:creationId xmlns="" xmlns:a16="http://schemas.microsoft.com/office/drawing/2014/main" id="{019570AD-1ED9-944B-B220-ED184A65F44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0" name="object 15">
              <a:extLst>
                <a:ext uri="{FF2B5EF4-FFF2-40B4-BE49-F238E27FC236}">
                  <a16:creationId xmlns="" xmlns:a16="http://schemas.microsoft.com/office/drawing/2014/main" id="{1748ED57-06F3-1946-B418-0591ECA31845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1" name="object 16">
              <a:extLst>
                <a:ext uri="{FF2B5EF4-FFF2-40B4-BE49-F238E27FC236}">
                  <a16:creationId xmlns="" xmlns:a16="http://schemas.microsoft.com/office/drawing/2014/main" id="{35769D1B-B433-2646-AB59-61CAFCCF4ABC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7">
              <a:extLst>
                <a:ext uri="{FF2B5EF4-FFF2-40B4-BE49-F238E27FC236}">
                  <a16:creationId xmlns="" xmlns:a16="http://schemas.microsoft.com/office/drawing/2014/main" id="{33A3360B-C80D-AB4C-A4DC-6CA05AA42D07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3255056" y="1352347"/>
            <a:ext cx="12289768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Получить </a:t>
            </a:r>
            <a:r>
              <a:rPr lang="ru-RU" sz="2800" dirty="0"/>
              <a:t>разрешение на запланированные мероприятия (согласовать сумму запланированных  </a:t>
            </a:r>
            <a:r>
              <a:rPr lang="ru-RU" sz="2800" dirty="0" smtClean="0"/>
              <a:t> расходов</a:t>
            </a:r>
            <a:r>
              <a:rPr lang="ru-RU" sz="2800" dirty="0"/>
              <a:t>). Для этого необходимо </a:t>
            </a:r>
            <a:r>
              <a:rPr lang="ru-RU" sz="2800" dirty="0" smtClean="0"/>
              <a:t>подать </a:t>
            </a:r>
            <a:r>
              <a:rPr lang="ru-RU" sz="2800" dirty="0"/>
              <a:t>заявление о финансовом обеспечении предупредительных мер в отделение СФР по месту своей регистрации </a:t>
            </a:r>
            <a:r>
              <a:rPr lang="ru-RU" sz="2800" b="1" dirty="0"/>
              <a:t>до 1 августа</a:t>
            </a:r>
            <a:r>
              <a:rPr lang="ru-RU" sz="2800" dirty="0"/>
              <a:t> текущего года вместе с планом финансового обеспечения предупредительных мер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pPr algn="just"/>
            <a:r>
              <a:rPr lang="ru-RU" sz="2800" dirty="0" smtClean="0"/>
              <a:t>Только две причины отказа:</a:t>
            </a:r>
          </a:p>
          <a:p>
            <a:pPr algn="just"/>
            <a:endParaRPr lang="ru-RU" sz="28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800" dirty="0" smtClean="0"/>
              <a:t>на </a:t>
            </a:r>
            <a:r>
              <a:rPr lang="ru-RU" sz="2800" dirty="0"/>
              <a:t>день подачи заявления </a:t>
            </a:r>
            <a:r>
              <a:rPr lang="ru-RU" sz="2800" dirty="0" smtClean="0"/>
              <a:t>имеются </a:t>
            </a:r>
            <a:r>
              <a:rPr lang="ru-RU" sz="2800" b="1" dirty="0"/>
              <a:t>непогашенные недоимка, задолженность по пеням и </a:t>
            </a:r>
            <a:r>
              <a:rPr lang="ru-RU" sz="2800" b="1" dirty="0" smtClean="0"/>
              <a:t>штрафам</a:t>
            </a:r>
            <a:r>
              <a:rPr lang="ru-RU" sz="2800" dirty="0" smtClean="0"/>
              <a:t>;</a:t>
            </a:r>
            <a:endParaRPr lang="ru-RU" sz="2800" dirty="0"/>
          </a:p>
          <a:p>
            <a:pPr marL="342900" indent="-342900" algn="just">
              <a:buFont typeface="Wingdings" pitchFamily="2" charset="2"/>
              <a:buChar char="q"/>
            </a:pPr>
            <a:endParaRPr lang="ru-RU" sz="28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800" dirty="0" smtClean="0"/>
              <a:t>предусмотренные </a:t>
            </a:r>
            <a:r>
              <a:rPr lang="ru-RU" sz="2800" dirty="0"/>
              <a:t>бюджетом СФР средства на финансовое обеспечение предупредительных мер на текущий финансовый год полностью распределены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2050" name="Picture 2" descr="\\10.60.0.151\профриски\Предупредительные меры\2025\Слайды\госуслуги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440" y="3779912"/>
            <a:ext cx="5112568" cy="122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8416032" y="3957027"/>
            <a:ext cx="7159873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/>
              <a:t>Заявление и план </a:t>
            </a:r>
            <a:r>
              <a:rPr lang="ru-RU" sz="2400" dirty="0" smtClean="0"/>
              <a:t>можно подать </a:t>
            </a:r>
            <a:r>
              <a:rPr lang="ru-RU" sz="2400" dirty="0"/>
              <a:t>в электронном виде через личный кабинет страхователя на </a:t>
            </a:r>
            <a:r>
              <a:rPr lang="ru-RU" sz="2400" dirty="0" smtClean="0"/>
              <a:t>портале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="" xmlns:a16="http://schemas.microsoft.com/office/drawing/2014/main" id="{C3053925-BAC7-2944-B357-DFD2DE734132}"/>
              </a:ext>
            </a:extLst>
          </p:cNvPr>
          <p:cNvSpPr/>
          <p:nvPr/>
        </p:nvSpPr>
        <p:spPr>
          <a:xfrm>
            <a:off x="165710" y="143827"/>
            <a:ext cx="3034665" cy="885634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8" name="object 4">
            <a:extLst>
              <a:ext uri="{FF2B5EF4-FFF2-40B4-BE49-F238E27FC236}">
                <a16:creationId xmlns="" xmlns:a16="http://schemas.microsoft.com/office/drawing/2014/main" id="{61CC682A-3716-0045-A76E-5BAF0D6FCB4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141391"/>
            <a:ext cx="732195" cy="8858650"/>
          </a:xfrm>
          <a:prstGeom prst="rect">
            <a:avLst/>
          </a:prstGeom>
        </p:spPr>
      </p:pic>
      <p:grpSp>
        <p:nvGrpSpPr>
          <p:cNvPr id="2" name="Group 8">
            <a:extLst>
              <a:ext uri="{FF2B5EF4-FFF2-40B4-BE49-F238E27FC236}">
                <a16:creationId xmlns="" xmlns:a16="http://schemas.microsoft.com/office/drawing/2014/main" id="{3B5833D1-1B74-5D4C-BDE2-0CE3091AD1C4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10" name="object 5">
              <a:extLst>
                <a:ext uri="{FF2B5EF4-FFF2-40B4-BE49-F238E27FC236}">
                  <a16:creationId xmlns="" xmlns:a16="http://schemas.microsoft.com/office/drawing/2014/main" id="{C94FA42B-9A2B-BE44-93F4-0B0F8654801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>
              <a:extLst>
                <a:ext uri="{FF2B5EF4-FFF2-40B4-BE49-F238E27FC236}">
                  <a16:creationId xmlns="" xmlns:a16="http://schemas.microsoft.com/office/drawing/2014/main" id="{165A59F4-01BD-C946-ADBC-A7EF4580047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>
              <a:extLst>
                <a:ext uri="{FF2B5EF4-FFF2-40B4-BE49-F238E27FC236}">
                  <a16:creationId xmlns="" xmlns:a16="http://schemas.microsoft.com/office/drawing/2014/main" id="{F843341C-57F3-8F49-8283-342B6DD9F51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8">
              <a:extLst>
                <a:ext uri="{FF2B5EF4-FFF2-40B4-BE49-F238E27FC236}">
                  <a16:creationId xmlns="" xmlns:a16="http://schemas.microsoft.com/office/drawing/2014/main" id="{C1741AD8-BEC1-C145-AD3A-A2C64B8A08D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4" name="object 9">
              <a:extLst>
                <a:ext uri="{FF2B5EF4-FFF2-40B4-BE49-F238E27FC236}">
                  <a16:creationId xmlns="" xmlns:a16="http://schemas.microsoft.com/office/drawing/2014/main" id="{C443D848-F671-DE4C-B0C0-32A23629D5D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5" name="object 10">
              <a:extLst>
                <a:ext uri="{FF2B5EF4-FFF2-40B4-BE49-F238E27FC236}">
                  <a16:creationId xmlns="" xmlns:a16="http://schemas.microsoft.com/office/drawing/2014/main" id="{FDE7FB59-E017-5A4C-93C6-9ECD08A0EA4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1">
              <a:extLst>
                <a:ext uri="{FF2B5EF4-FFF2-40B4-BE49-F238E27FC236}">
                  <a16:creationId xmlns="" xmlns:a16="http://schemas.microsoft.com/office/drawing/2014/main" id="{93E28C29-A471-BE43-B603-C78C79D10E6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7" name="object 12">
              <a:extLst>
                <a:ext uri="{FF2B5EF4-FFF2-40B4-BE49-F238E27FC236}">
                  <a16:creationId xmlns="" xmlns:a16="http://schemas.microsoft.com/office/drawing/2014/main" id="{19EF816E-18D4-B444-8B3C-894505F2CAD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8" name="object 13">
              <a:extLst>
                <a:ext uri="{FF2B5EF4-FFF2-40B4-BE49-F238E27FC236}">
                  <a16:creationId xmlns="" xmlns:a16="http://schemas.microsoft.com/office/drawing/2014/main" id="{16247A24-811B-7747-8287-D8FBDFA48B5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19" name="object 14">
              <a:extLst>
                <a:ext uri="{FF2B5EF4-FFF2-40B4-BE49-F238E27FC236}">
                  <a16:creationId xmlns="" xmlns:a16="http://schemas.microsoft.com/office/drawing/2014/main" id="{019570AD-1ED9-944B-B220-ED184A65F44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0" name="object 15">
              <a:extLst>
                <a:ext uri="{FF2B5EF4-FFF2-40B4-BE49-F238E27FC236}">
                  <a16:creationId xmlns="" xmlns:a16="http://schemas.microsoft.com/office/drawing/2014/main" id="{1748ED57-06F3-1946-B418-0591ECA31845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1" name="object 16">
              <a:extLst>
                <a:ext uri="{FF2B5EF4-FFF2-40B4-BE49-F238E27FC236}">
                  <a16:creationId xmlns="" xmlns:a16="http://schemas.microsoft.com/office/drawing/2014/main" id="{35769D1B-B433-2646-AB59-61CAFCCF4ABC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7">
              <a:extLst>
                <a:ext uri="{FF2B5EF4-FFF2-40B4-BE49-F238E27FC236}">
                  <a16:creationId xmlns="" xmlns:a16="http://schemas.microsoft.com/office/drawing/2014/main" id="{33A3360B-C80D-AB4C-A4DC-6CA05AA42D07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" name="Прямоугольник 3"/>
          <p:cNvSpPr/>
          <p:nvPr/>
        </p:nvSpPr>
        <p:spPr>
          <a:xfrm>
            <a:off x="3483484" y="3986058"/>
            <a:ext cx="120973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Если</a:t>
            </a:r>
            <a:r>
              <a:rPr lang="ru-RU" sz="2800" dirty="0"/>
              <a:t> первоначально заявление</a:t>
            </a:r>
            <a:r>
              <a:rPr lang="ru-RU" sz="2800" b="1" dirty="0"/>
              <a:t> </a:t>
            </a:r>
            <a:r>
              <a:rPr lang="ru-RU" sz="2800" dirty="0" smtClean="0"/>
              <a:t>было </a:t>
            </a:r>
            <a:r>
              <a:rPr lang="ru-RU" sz="2800" dirty="0"/>
              <a:t>подано на сумму меньше расчетного объема средств, направляемых на финансовое обеспечение предупредительных мер и после получения решения отделения СФР о финансовом обеспечении предупредительных мер, страхователь вправе обратиться </a:t>
            </a:r>
            <a:r>
              <a:rPr lang="ru-RU" sz="2800" b="1" dirty="0"/>
              <a:t>повторно до 1 сентября</a:t>
            </a:r>
            <a:r>
              <a:rPr lang="ru-RU" sz="2800" dirty="0"/>
              <a:t> текущего календарного года с заявлением и планом финансового обеспечения на сумму, не превышающую разницу между расчётным объемом средств и суммой финансового обеспечения предупредительных мер, разрешенной согласно первоначальному заявлению. </a:t>
            </a:r>
          </a:p>
        </p:txBody>
      </p:sp>
      <p:sp>
        <p:nvSpPr>
          <p:cNvPr id="23" name="object 3"/>
          <p:cNvSpPr txBox="1">
            <a:spLocks/>
          </p:cNvSpPr>
          <p:nvPr/>
        </p:nvSpPr>
        <p:spPr>
          <a:xfrm>
            <a:off x="3519488" y="179512"/>
            <a:ext cx="1153906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r>
              <a:rPr lang="ru-RU" sz="4000" b="1" dirty="0" smtClean="0"/>
              <a:t>Внесение изменений </a:t>
            </a:r>
            <a:r>
              <a:rPr lang="ru-RU" sz="4000" b="1" dirty="0"/>
              <a:t>в </a:t>
            </a:r>
            <a:r>
              <a:rPr lang="ru-RU" sz="4000" b="1" dirty="0" smtClean="0"/>
              <a:t>план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19488" y="1245111"/>
            <a:ext cx="12025336" cy="22467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Страхователь </a:t>
            </a:r>
            <a:r>
              <a:rPr lang="ru-RU" sz="2800" dirty="0"/>
              <a:t>вправе самостоятельно принимать решение о внесении изменений в план финансового обеспечения в пределах разрешенной суммы финансового обеспечения, при этом повторное направление заявления и плана финансового обеспечения предупредительных мер в отделение СФР не требуется.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8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00375" y="427772"/>
            <a:ext cx="12787402" cy="643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100" dirty="0" smtClean="0">
                <a:latin typeface="Calibri-Light"/>
                <a:cs typeface="Calibri-Light"/>
              </a:rPr>
              <a:t>2 этап </a:t>
            </a:r>
            <a:r>
              <a:rPr lang="ru-RU" b="1" spc="-100" dirty="0">
                <a:latin typeface="Calibri-Light"/>
                <a:cs typeface="Calibri-Light"/>
              </a:rPr>
              <a:t>получения финансирования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70216" y="1071538"/>
            <a:ext cx="12787402" cy="67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54685">
              <a:lnSpc>
                <a:spcPct val="100000"/>
              </a:lnSpc>
              <a:spcBef>
                <a:spcPts val="100"/>
              </a:spcBef>
            </a:pPr>
            <a:endParaRPr lang="ru-RU" sz="2200" spc="-35" dirty="0" smtClean="0">
              <a:solidFill>
                <a:srgbClr val="58595B"/>
              </a:solidFill>
              <a:latin typeface="Montserrat"/>
              <a:cs typeface="Montserrat"/>
            </a:endParaRPr>
          </a:p>
          <a:p>
            <a:pPr marL="12700" marR="654685">
              <a:lnSpc>
                <a:spcPct val="100000"/>
              </a:lnSpc>
              <a:spcBef>
                <a:spcPts val="100"/>
              </a:spcBef>
            </a:pPr>
            <a:endParaRPr sz="2000">
              <a:latin typeface="Montserrat"/>
              <a:cs typeface="Montserrat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="" xmlns:a16="http://schemas.microsoft.com/office/drawing/2014/main" id="{C3053925-BAC7-2944-B357-DFD2DE734132}"/>
              </a:ext>
            </a:extLst>
          </p:cNvPr>
          <p:cNvSpPr/>
          <p:nvPr/>
        </p:nvSpPr>
        <p:spPr>
          <a:xfrm>
            <a:off x="165710" y="143827"/>
            <a:ext cx="3034665" cy="885634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8" name="object 4">
            <a:extLst>
              <a:ext uri="{FF2B5EF4-FFF2-40B4-BE49-F238E27FC236}">
                <a16:creationId xmlns="" xmlns:a16="http://schemas.microsoft.com/office/drawing/2014/main" id="{61CC682A-3716-0045-A76E-5BAF0D6FCB4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141391"/>
            <a:ext cx="732195" cy="8858650"/>
          </a:xfrm>
          <a:prstGeom prst="rect">
            <a:avLst/>
          </a:prstGeom>
        </p:spPr>
      </p:pic>
      <p:grpSp>
        <p:nvGrpSpPr>
          <p:cNvPr id="2" name="Group 8">
            <a:extLst>
              <a:ext uri="{FF2B5EF4-FFF2-40B4-BE49-F238E27FC236}">
                <a16:creationId xmlns="" xmlns:a16="http://schemas.microsoft.com/office/drawing/2014/main" id="{3B5833D1-1B74-5D4C-BDE2-0CE3091AD1C4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10" name="object 5">
              <a:extLst>
                <a:ext uri="{FF2B5EF4-FFF2-40B4-BE49-F238E27FC236}">
                  <a16:creationId xmlns="" xmlns:a16="http://schemas.microsoft.com/office/drawing/2014/main" id="{C94FA42B-9A2B-BE44-93F4-0B0F8654801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>
              <a:extLst>
                <a:ext uri="{FF2B5EF4-FFF2-40B4-BE49-F238E27FC236}">
                  <a16:creationId xmlns="" xmlns:a16="http://schemas.microsoft.com/office/drawing/2014/main" id="{165A59F4-01BD-C946-ADBC-A7EF4580047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>
              <a:extLst>
                <a:ext uri="{FF2B5EF4-FFF2-40B4-BE49-F238E27FC236}">
                  <a16:creationId xmlns="" xmlns:a16="http://schemas.microsoft.com/office/drawing/2014/main" id="{F843341C-57F3-8F49-8283-342B6DD9F51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8">
              <a:extLst>
                <a:ext uri="{FF2B5EF4-FFF2-40B4-BE49-F238E27FC236}">
                  <a16:creationId xmlns="" xmlns:a16="http://schemas.microsoft.com/office/drawing/2014/main" id="{C1741AD8-BEC1-C145-AD3A-A2C64B8A08D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4" name="object 9">
              <a:extLst>
                <a:ext uri="{FF2B5EF4-FFF2-40B4-BE49-F238E27FC236}">
                  <a16:creationId xmlns="" xmlns:a16="http://schemas.microsoft.com/office/drawing/2014/main" id="{C443D848-F671-DE4C-B0C0-32A23629D5D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5" name="object 10">
              <a:extLst>
                <a:ext uri="{FF2B5EF4-FFF2-40B4-BE49-F238E27FC236}">
                  <a16:creationId xmlns="" xmlns:a16="http://schemas.microsoft.com/office/drawing/2014/main" id="{FDE7FB59-E017-5A4C-93C6-9ECD08A0EA4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1">
              <a:extLst>
                <a:ext uri="{FF2B5EF4-FFF2-40B4-BE49-F238E27FC236}">
                  <a16:creationId xmlns="" xmlns:a16="http://schemas.microsoft.com/office/drawing/2014/main" id="{93E28C29-A471-BE43-B603-C78C79D10E6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7" name="object 12">
              <a:extLst>
                <a:ext uri="{FF2B5EF4-FFF2-40B4-BE49-F238E27FC236}">
                  <a16:creationId xmlns="" xmlns:a16="http://schemas.microsoft.com/office/drawing/2014/main" id="{19EF816E-18D4-B444-8B3C-894505F2CAD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8" name="object 13">
              <a:extLst>
                <a:ext uri="{FF2B5EF4-FFF2-40B4-BE49-F238E27FC236}">
                  <a16:creationId xmlns="" xmlns:a16="http://schemas.microsoft.com/office/drawing/2014/main" id="{16247A24-811B-7747-8287-D8FBDFA48B5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19" name="object 14">
              <a:extLst>
                <a:ext uri="{FF2B5EF4-FFF2-40B4-BE49-F238E27FC236}">
                  <a16:creationId xmlns="" xmlns:a16="http://schemas.microsoft.com/office/drawing/2014/main" id="{019570AD-1ED9-944B-B220-ED184A65F44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0" name="object 15">
              <a:extLst>
                <a:ext uri="{FF2B5EF4-FFF2-40B4-BE49-F238E27FC236}">
                  <a16:creationId xmlns="" xmlns:a16="http://schemas.microsoft.com/office/drawing/2014/main" id="{1748ED57-06F3-1946-B418-0591ECA31845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1" name="object 16">
              <a:extLst>
                <a:ext uri="{FF2B5EF4-FFF2-40B4-BE49-F238E27FC236}">
                  <a16:creationId xmlns="" xmlns:a16="http://schemas.microsoft.com/office/drawing/2014/main" id="{35769D1B-B433-2646-AB59-61CAFCCF4ABC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7">
              <a:extLst>
                <a:ext uri="{FF2B5EF4-FFF2-40B4-BE49-F238E27FC236}">
                  <a16:creationId xmlns="" xmlns:a16="http://schemas.microsoft.com/office/drawing/2014/main" id="{33A3360B-C80D-AB4C-A4DC-6CA05AA42D07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3255056" y="1352347"/>
            <a:ext cx="122897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После </a:t>
            </a:r>
            <a:r>
              <a:rPr lang="ru-RU" sz="2800" dirty="0"/>
              <a:t>выполнения всех предупредительных мер или хотя бы одной предупредительной меры страхователь </a:t>
            </a:r>
            <a:r>
              <a:rPr lang="ru-RU" sz="2800" b="1" dirty="0"/>
              <a:t>не позднее 15 </a:t>
            </a:r>
            <a:r>
              <a:rPr lang="ru-RU" sz="2800" dirty="0"/>
              <a:t>ноября текущего года обращается в отделение СФР по месту своей регистрации с заявлением о возмещении произведенных им расходов на оплату предупредительных мер с документами, подтверждающими произведенные расходы. </a:t>
            </a:r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r>
              <a:rPr lang="ru-RU" sz="2800" dirty="0" smtClean="0"/>
              <a:t>Одновременно </a:t>
            </a:r>
            <a:r>
              <a:rPr lang="ru-RU" sz="2800" dirty="0"/>
              <a:t>с заявлением предоставляется отчет о произведенных расходах на указанные цели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="" xmlns:a16="http://schemas.microsoft.com/office/drawing/2014/main" id="{C3053925-BAC7-2944-B357-DFD2DE734132}"/>
              </a:ext>
            </a:extLst>
          </p:cNvPr>
          <p:cNvSpPr/>
          <p:nvPr/>
        </p:nvSpPr>
        <p:spPr>
          <a:xfrm>
            <a:off x="165710" y="143827"/>
            <a:ext cx="3034665" cy="885634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8" name="object 4">
            <a:extLst>
              <a:ext uri="{FF2B5EF4-FFF2-40B4-BE49-F238E27FC236}">
                <a16:creationId xmlns="" xmlns:a16="http://schemas.microsoft.com/office/drawing/2014/main" id="{61CC682A-3716-0045-A76E-5BAF0D6FCB4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2" y="141391"/>
            <a:ext cx="732195" cy="8858650"/>
          </a:xfrm>
          <a:prstGeom prst="rect">
            <a:avLst/>
          </a:prstGeom>
        </p:spPr>
      </p:pic>
      <p:grpSp>
        <p:nvGrpSpPr>
          <p:cNvPr id="2" name="Group 8">
            <a:extLst>
              <a:ext uri="{FF2B5EF4-FFF2-40B4-BE49-F238E27FC236}">
                <a16:creationId xmlns="" xmlns:a16="http://schemas.microsoft.com/office/drawing/2014/main" id="{3B5833D1-1B74-5D4C-BDE2-0CE3091AD1C4}"/>
              </a:ext>
            </a:extLst>
          </p:cNvPr>
          <p:cNvGrpSpPr/>
          <p:nvPr/>
        </p:nvGrpSpPr>
        <p:grpSpPr>
          <a:xfrm>
            <a:off x="656706" y="7554298"/>
            <a:ext cx="914452" cy="1075534"/>
            <a:chOff x="634994" y="7556702"/>
            <a:chExt cx="914452" cy="1075534"/>
          </a:xfrm>
        </p:grpSpPr>
        <p:pic>
          <p:nvPicPr>
            <p:cNvPr id="10" name="object 5">
              <a:extLst>
                <a:ext uri="{FF2B5EF4-FFF2-40B4-BE49-F238E27FC236}">
                  <a16:creationId xmlns="" xmlns:a16="http://schemas.microsoft.com/office/drawing/2014/main" id="{C94FA42B-9A2B-BE44-93F4-0B0F8654801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1" name="object 6">
              <a:extLst>
                <a:ext uri="{FF2B5EF4-FFF2-40B4-BE49-F238E27FC236}">
                  <a16:creationId xmlns="" xmlns:a16="http://schemas.microsoft.com/office/drawing/2014/main" id="{165A59F4-01BD-C946-ADBC-A7EF4580047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2" name="object 7">
              <a:extLst>
                <a:ext uri="{FF2B5EF4-FFF2-40B4-BE49-F238E27FC236}">
                  <a16:creationId xmlns="" xmlns:a16="http://schemas.microsoft.com/office/drawing/2014/main" id="{F843341C-57F3-8F49-8283-342B6DD9F51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8">
              <a:extLst>
                <a:ext uri="{FF2B5EF4-FFF2-40B4-BE49-F238E27FC236}">
                  <a16:creationId xmlns="" xmlns:a16="http://schemas.microsoft.com/office/drawing/2014/main" id="{C1741AD8-BEC1-C145-AD3A-A2C64B8A08D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14" name="object 9">
              <a:extLst>
                <a:ext uri="{FF2B5EF4-FFF2-40B4-BE49-F238E27FC236}">
                  <a16:creationId xmlns="" xmlns:a16="http://schemas.microsoft.com/office/drawing/2014/main" id="{C443D848-F671-DE4C-B0C0-32A23629D5D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15" name="object 10">
              <a:extLst>
                <a:ext uri="{FF2B5EF4-FFF2-40B4-BE49-F238E27FC236}">
                  <a16:creationId xmlns="" xmlns:a16="http://schemas.microsoft.com/office/drawing/2014/main" id="{FDE7FB59-E017-5A4C-93C6-9ECD08A0EA4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1">
              <a:extLst>
                <a:ext uri="{FF2B5EF4-FFF2-40B4-BE49-F238E27FC236}">
                  <a16:creationId xmlns="" xmlns:a16="http://schemas.microsoft.com/office/drawing/2014/main" id="{93E28C29-A471-BE43-B603-C78C79D10E6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17" name="object 12">
              <a:extLst>
                <a:ext uri="{FF2B5EF4-FFF2-40B4-BE49-F238E27FC236}">
                  <a16:creationId xmlns="" xmlns:a16="http://schemas.microsoft.com/office/drawing/2014/main" id="{19EF816E-18D4-B444-8B3C-894505F2CAD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18" name="object 13">
              <a:extLst>
                <a:ext uri="{FF2B5EF4-FFF2-40B4-BE49-F238E27FC236}">
                  <a16:creationId xmlns="" xmlns:a16="http://schemas.microsoft.com/office/drawing/2014/main" id="{16247A24-811B-7747-8287-D8FBDFA48B5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19" name="object 14">
              <a:extLst>
                <a:ext uri="{FF2B5EF4-FFF2-40B4-BE49-F238E27FC236}">
                  <a16:creationId xmlns="" xmlns:a16="http://schemas.microsoft.com/office/drawing/2014/main" id="{019570AD-1ED9-944B-B220-ED184A65F44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0" name="object 15">
              <a:extLst>
                <a:ext uri="{FF2B5EF4-FFF2-40B4-BE49-F238E27FC236}">
                  <a16:creationId xmlns="" xmlns:a16="http://schemas.microsoft.com/office/drawing/2014/main" id="{1748ED57-06F3-1946-B418-0591ECA31845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1" name="object 16">
              <a:extLst>
                <a:ext uri="{FF2B5EF4-FFF2-40B4-BE49-F238E27FC236}">
                  <a16:creationId xmlns="" xmlns:a16="http://schemas.microsoft.com/office/drawing/2014/main" id="{35769D1B-B433-2646-AB59-61CAFCCF4ABC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7">
              <a:extLst>
                <a:ext uri="{FF2B5EF4-FFF2-40B4-BE49-F238E27FC236}">
                  <a16:creationId xmlns="" xmlns:a16="http://schemas.microsoft.com/office/drawing/2014/main" id="{33A3360B-C80D-AB4C-A4DC-6CA05AA42D07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23" name="object 3"/>
          <p:cNvSpPr txBox="1">
            <a:spLocks/>
          </p:cNvSpPr>
          <p:nvPr/>
        </p:nvSpPr>
        <p:spPr>
          <a:xfrm>
            <a:off x="3519488" y="415231"/>
            <a:ext cx="1209734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r>
              <a:rPr lang="ru-RU" sz="4000" b="1" dirty="0"/>
              <a:t>Консультацию можно получить по </a:t>
            </a:r>
            <a:r>
              <a:rPr lang="ru-RU" sz="4000" b="1" dirty="0" smtClean="0"/>
              <a:t>телефону: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11047" y="1570311"/>
            <a:ext cx="121057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70-02-01</a:t>
            </a:r>
            <a:r>
              <a:rPr lang="ru-RU" sz="4400" dirty="0"/>
              <a:t> </a:t>
            </a:r>
            <a:r>
              <a:rPr lang="ru-RU" sz="3600" dirty="0"/>
              <a:t>Региональный контакт-центр для </a:t>
            </a:r>
            <a:r>
              <a:rPr lang="ru-RU" sz="3600" dirty="0" smtClean="0"/>
              <a:t>страхователей</a:t>
            </a:r>
          </a:p>
          <a:p>
            <a:r>
              <a:rPr lang="ru-RU" sz="3600" dirty="0" smtClean="0"/>
              <a:t>                      (добавочный номер - 6)</a:t>
            </a:r>
          </a:p>
          <a:p>
            <a:endParaRPr lang="ru-RU" sz="4400" b="1" dirty="0" smtClean="0"/>
          </a:p>
          <a:p>
            <a:r>
              <a:rPr lang="ru-RU" sz="4400" b="1" dirty="0" smtClean="0"/>
              <a:t>70-02-05</a:t>
            </a:r>
            <a:r>
              <a:rPr lang="ru-RU" sz="3600" dirty="0" smtClean="0"/>
              <a:t> </a:t>
            </a:r>
            <a:r>
              <a:rPr lang="ru-RU" sz="3600" dirty="0"/>
              <a:t>(Максимова Любовь Андреевна</a:t>
            </a:r>
            <a:r>
              <a:rPr lang="ru-RU" sz="3600" dirty="0" smtClean="0"/>
              <a:t>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</TotalTime>
  <Words>210</Words>
  <Application>Microsoft Office PowerPoint</Application>
  <PresentationFormat>Произвольный</PresentationFormat>
  <Paragraphs>56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МИНИСТЕРСТВО ТРУДА И СОЦИАЛЬНОЙ ЗАЩИТЫ РОССИЙСКОЙ ФЕДЕРАЦИИ   ПРИКАЗ от 11 июля 2024 г. N 347н   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</vt:lpstr>
      <vt:lpstr>Работодатели могут в целях профилактики производственного травматизма и профессиональных заболеваний компенсировать часть расходов на проведение предупредительных мер за счет средств обязательного социального страхования от несчастных случаев на производстве и профессиональных заболеваний</vt:lpstr>
      <vt:lpstr>Какую сумму возместит СФР</vt:lpstr>
      <vt:lpstr>Использование сумм страховых взносов  на финансовое обеспечение предупредительных мер  в 2024 году</vt:lpstr>
      <vt:lpstr>1 этап получения финансирования</vt:lpstr>
      <vt:lpstr>Презентация PowerPoint</vt:lpstr>
      <vt:lpstr>2 этап получения финансирования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Артемьева Елена Сергеевна</dc:creator>
  <cp:lastModifiedBy>Худова Ирина Николаевна</cp:lastModifiedBy>
  <cp:revision>106</cp:revision>
  <cp:lastPrinted>2025-02-04T14:34:45Z</cp:lastPrinted>
  <dcterms:created xsi:type="dcterms:W3CDTF">2023-05-03T09:25:15Z</dcterms:created>
  <dcterms:modified xsi:type="dcterms:W3CDTF">2025-02-04T15:22:11Z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2023-05-03T00:00:00Z</vt:filetime>
  </property>
</Properties>
</file>