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3.jpeg" ContentType="image/jpeg"/>
  <Override PartName="/ppt/media/image12.jpeg" ContentType="image/jpeg"/>
  <Override PartName="/ppt/media/image11.jpeg" ContentType="image/jpeg"/>
  <Override PartName="/ppt/media/image10.png" ContentType="image/png"/>
  <Override PartName="/ppt/media/image9.png" ContentType="image/png"/>
  <Override PartName="/ppt/media/image7.png" ContentType="image/png"/>
  <Override PartName="/ppt/media/image2.jpeg" ContentType="image/jpeg"/>
  <Override PartName="/ppt/media/image8.png" ContentType="image/png"/>
  <Override PartName="/ppt/media/image1.jpeg" ContentType="image/jpeg"/>
  <Override PartName="/ppt/media/image6.png" ContentType="image/png"/>
  <Override PartName="/ppt/media/image4.jpeg" ContentType="image/jpeg"/>
  <Override PartName="/ppt/media/image3.png" ContentType="image/png"/>
  <Override PartName="/ppt/media/image5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676840" y="762120"/>
            <a:ext cx="2018880" cy="432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 algn="r">
              <a:lnSpc>
                <a:spcPct val="7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Magistral Medium"/>
                <a:ea typeface="Magistral Medium"/>
              </a:rPr>
              <a:t>ПСКОВСКАЯ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7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Magistral Medium"/>
                <a:ea typeface="Magistral Medium"/>
              </a:rPr>
              <a:t>ТАМОЖНЯ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" name="Псковская таможня.jpg" descr=""/>
          <p:cNvPicPr/>
          <p:nvPr/>
        </p:nvPicPr>
        <p:blipFill>
          <a:blip r:embed="rId3"/>
          <a:srcRect l="157" t="0" r="210" b="99"/>
          <a:stretch/>
        </p:blipFill>
        <p:spPr>
          <a:xfrm>
            <a:off x="7746840" y="368280"/>
            <a:ext cx="926640" cy="1096560"/>
          </a:xfrm>
          <a:prstGeom prst="rect">
            <a:avLst/>
          </a:prstGeom>
          <a:ln w="12600">
            <a:noFill/>
          </a:ln>
        </p:spPr>
      </p:pic>
      <p:pic>
        <p:nvPicPr>
          <p:cNvPr id="2" name="Снимок экрана 2020-06-19 в 9.57.04.png" descr=""/>
          <p:cNvPicPr/>
          <p:nvPr/>
        </p:nvPicPr>
        <p:blipFill>
          <a:blip r:embed="rId4"/>
          <a:stretch/>
        </p:blipFill>
        <p:spPr>
          <a:xfrm>
            <a:off x="0" y="7920"/>
            <a:ext cx="9143640" cy="6841800"/>
          </a:xfrm>
          <a:prstGeom prst="rect">
            <a:avLst/>
          </a:prstGeom>
          <a:ln w="126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5640" cy="213840"/>
          </a:xfrm>
          <a:prstGeom prst="rect">
            <a:avLst/>
          </a:prstGeom>
        </p:spPr>
        <p:txBody>
          <a:bodyPr lIns="45720" rIns="45720" anchor="ctr"/>
          <a:p>
            <a:pPr>
              <a:lnSpc>
                <a:spcPct val="100000"/>
              </a:lnSpc>
            </a:pPr>
            <a:fld id="{26E18218-4A79-432C-98B7-58C0FA0C012C}" type="slidenum">
              <a:rPr b="0" lang="ru-RU" sz="800" spc="-1" strike="noStrike">
                <a:solidFill>
                  <a:srgbClr val="888888"/>
                </a:solidFill>
                <a:latin typeface="Times New Roman"/>
              </a:rPr>
              <a:t>&lt;номер&gt;</a:t>
            </a:fld>
            <a:endParaRPr b="0" lang="ru-RU" sz="8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Num"/>
          </p:nvPr>
        </p:nvSpPr>
        <p:spPr>
          <a:xfrm>
            <a:off x="174600" y="6622920"/>
            <a:ext cx="215640" cy="213840"/>
          </a:xfrm>
          <a:prstGeom prst="rect">
            <a:avLst/>
          </a:prstGeom>
        </p:spPr>
        <p:txBody>
          <a:bodyPr lIns="45720" rIns="45720" anchor="ctr"/>
          <a:p>
            <a:pPr>
              <a:lnSpc>
                <a:spcPct val="100000"/>
              </a:lnSpc>
            </a:pPr>
            <a:fld id="{FF99C9ED-8E87-44A4-B5F4-FB72320A6F87}" type="slidenum">
              <a:rPr b="0" lang="ru-RU" sz="800" spc="-1" strike="noStrike">
                <a:solidFill>
                  <a:srgbClr val="888888"/>
                </a:solidFill>
                <a:latin typeface="Times New Roman"/>
              </a:rPr>
              <a:t>&lt;номер&gt;</a:t>
            </a:fld>
            <a:endParaRPr b="0" lang="ru-RU" sz="8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50920" y="3213000"/>
            <a:ext cx="8772120" cy="987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10000"/>
              </a:lnSpc>
            </a:pPr>
            <a:r>
              <a:rPr b="0" lang="ru-RU" sz="2500" spc="-1" strike="noStrike">
                <a:solidFill>
                  <a:srgbClr val="ffffff"/>
                </a:solidFill>
                <a:latin typeface="Calibri"/>
              </a:rPr>
              <a:t>АПС «ЛИЧНЫЙ КАБИНЕТ» </a:t>
            </a:r>
            <a:br/>
            <a:r>
              <a:rPr b="0" lang="ru-RU" sz="2500" spc="-1" strike="noStrike">
                <a:solidFill>
                  <a:srgbClr val="ffffff"/>
                </a:solidFill>
                <a:latin typeface="Calibri"/>
              </a:rPr>
              <a:t>СЕРВИС «ТАМОЖЕННАЯ ПРОВЕРКА»</a:t>
            </a:r>
            <a:endParaRPr b="0" lang="ru-RU" sz="25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-52560" y="6637320"/>
            <a:ext cx="568800" cy="185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382680" y="6634440"/>
            <a:ext cx="3260520" cy="186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 anchor="ctr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888888"/>
                </a:solidFill>
                <a:latin typeface="Calibri"/>
                <a:ea typeface="Helvetica Neue"/>
              </a:rPr>
              <a:t>НАЗВАНИЕ ПРЕЗЕНТАЦИИ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108000" y="0"/>
            <a:ext cx="7272000" cy="791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360" rIns="45360" tIns="45360" bIns="45360" anchor="ctr"/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Helvetica Neue"/>
              </a:rPr>
              <a:t>СЕРВИС «ТАМОЖЕННАЯ ПРОВЕРКА»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Helvetica Neue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3059280" y="981000"/>
            <a:ext cx="3025440" cy="2879280"/>
          </a:xfrm>
          <a:prstGeom prst="ellipse">
            <a:avLst/>
          </a:prstGeom>
          <a:solidFill>
            <a:srgbClr val="ffcc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Сервис «Таможенная проверка»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 предназначен для: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468360" y="3933720"/>
            <a:ext cx="3455640" cy="2447640"/>
          </a:xfrm>
          <a:prstGeom prst="rect">
            <a:avLst/>
          </a:prstGeom>
          <a:solidFill>
            <a:srgbClr val="339966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Лиц, которым присвоен статус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 уполномоченного экономического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оператора, либо его деятельность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характеризуется низкой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степенью риска нарушения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таможенного законодательства.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5219640" y="3933720"/>
            <a:ext cx="3457080" cy="2447640"/>
          </a:xfrm>
          <a:prstGeom prst="rect">
            <a:avLst/>
          </a:prstGeom>
          <a:solidFill>
            <a:srgbClr val="339966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Лиц, которые являются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одновременно декларантом, лицом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ответственным за 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финансовое урегулирование,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получателем товара.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88" name="Line 7"/>
          <p:cNvSpPr/>
          <p:nvPr/>
        </p:nvSpPr>
        <p:spPr>
          <a:xfrm flipH="1">
            <a:off x="1908000" y="3357360"/>
            <a:ext cx="1440000" cy="5763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8"/>
          <p:cNvSpPr/>
          <p:nvPr/>
        </p:nvSpPr>
        <p:spPr>
          <a:xfrm>
            <a:off x="5724360" y="3357360"/>
            <a:ext cx="1440000" cy="5763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-52560" y="6637320"/>
            <a:ext cx="568800" cy="185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382680" y="6634440"/>
            <a:ext cx="3260520" cy="186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 anchor="ctr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888888"/>
                </a:solidFill>
                <a:latin typeface="Calibri"/>
                <a:ea typeface="Helvetica Neue"/>
              </a:rPr>
              <a:t>НАЗВАНИЕ ПРЕЗЕНТАЦИИ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108000" y="0"/>
            <a:ext cx="7272000" cy="791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360" rIns="45360" tIns="45360" bIns="45360" anchor="ctr"/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Helvetica Neue"/>
              </a:rPr>
              <a:t>СЕРВИС «ТАМОЖЕННАЯ ПРОВЕРКА»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Helvetica Neue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93" name="Table 4"/>
          <p:cNvGraphicFramePr/>
          <p:nvPr/>
        </p:nvGraphicFramePr>
        <p:xfrm>
          <a:off x="4427640" y="1197000"/>
          <a:ext cx="4392360" cy="2879280"/>
        </p:xfrm>
        <a:graphic>
          <a:graphicData uri="http://schemas.openxmlformats.org/drawingml/2006/table">
            <a:tbl>
              <a:tblPr/>
              <a:tblGrid>
                <a:gridCol w="4392360"/>
              </a:tblGrid>
              <a:tr h="1076040">
                <a:tc>
                  <a:txBody>
                    <a:bodyPr anchor="ctr"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Сервис « Таможенная проверка» </a:t>
                      </a:r>
                      <a:br/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bf1e0">
                        <a:alpha val="50000"/>
                      </a:srgbClr>
                    </a:solidFill>
                  </a:tcPr>
                </a:tc>
              </a:tr>
              <a:tr h="18032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обеспечивает возможность обмена </a:t>
                      </a:r>
                      <a:br/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документами и сведениями </a:t>
                      </a:r>
                      <a:br/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 электронном виде между таможенным </a:t>
                      </a:r>
                      <a:br/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органом и лицами, в отношении которых </a:t>
                      </a:r>
                      <a:br/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проводится таможенный контроль </a:t>
                      </a:r>
                      <a:br/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после выпуска товаров.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bf1e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4" name="Рисунок 7" descr=""/>
          <p:cNvPicPr/>
          <p:nvPr/>
        </p:nvPicPr>
        <p:blipFill>
          <a:blip r:embed="rId1"/>
          <a:stretch/>
        </p:blipFill>
        <p:spPr>
          <a:xfrm>
            <a:off x="250920" y="1197000"/>
            <a:ext cx="4105080" cy="28810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52560" y="6637320"/>
            <a:ext cx="568800" cy="185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382680" y="6634440"/>
            <a:ext cx="3260520" cy="186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 anchor="ctr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888888"/>
                </a:solidFill>
                <a:latin typeface="Calibri"/>
                <a:ea typeface="Helvetica Neue"/>
              </a:rPr>
              <a:t>НАЗВАНИЕ ПРЕЗЕНТАЦИИ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108000" y="0"/>
            <a:ext cx="7272000" cy="791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360" rIns="45360" tIns="45360" bIns="45360" anchor="ctr"/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Helvetica Neue"/>
              </a:rPr>
              <a:t>СЕРВИС «ТАМОЖЕННАЯ ПРОВЕРКА»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Helvetica Neue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1202040" y="1197000"/>
            <a:ext cx="5967720" cy="30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ПРЕИМУЩЕСТВА СЕРВИСА «ТАМОЖЕННАЯ ПРОВЕРКА»: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99" name="Group 5"/>
          <p:cNvGrpSpPr/>
          <p:nvPr/>
        </p:nvGrpSpPr>
        <p:grpSpPr>
          <a:xfrm>
            <a:off x="468360" y="1916280"/>
            <a:ext cx="8292600" cy="1069560"/>
            <a:chOff x="468360" y="1916280"/>
            <a:chExt cx="8292600" cy="1069560"/>
          </a:xfrm>
        </p:grpSpPr>
        <p:pic>
          <p:nvPicPr>
            <p:cNvPr id="100" name="Прямоугольник 29" descr=""/>
            <p:cNvPicPr/>
            <p:nvPr/>
          </p:nvPicPr>
          <p:blipFill>
            <a:blip r:embed="rId1"/>
            <a:stretch/>
          </p:blipFill>
          <p:spPr>
            <a:xfrm>
              <a:off x="468360" y="1916280"/>
              <a:ext cx="8292600" cy="1069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01" name="CustomShape 6"/>
            <p:cNvSpPr/>
            <p:nvPr/>
          </p:nvSpPr>
          <p:spPr>
            <a:xfrm>
              <a:off x="481680" y="1932840"/>
              <a:ext cx="8259120" cy="10245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0" rIns="46800" tIns="21600" bIns="21600" anchor="ctr"/>
            <a:p>
              <a:pPr algn="ctr">
                <a:lnSpc>
                  <a:spcPct val="100000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</a:rPr>
                <a:t>- сокращение бумажного документаоборота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02" name="Group 7"/>
          <p:cNvGrpSpPr/>
          <p:nvPr/>
        </p:nvGrpSpPr>
        <p:grpSpPr>
          <a:xfrm>
            <a:off x="468360" y="3141720"/>
            <a:ext cx="8292600" cy="1079280"/>
            <a:chOff x="468360" y="3141720"/>
            <a:chExt cx="8292600" cy="1079280"/>
          </a:xfrm>
        </p:grpSpPr>
        <p:pic>
          <p:nvPicPr>
            <p:cNvPr id="103" name="Прямоугольник 29" descr=""/>
            <p:cNvPicPr/>
            <p:nvPr/>
          </p:nvPicPr>
          <p:blipFill>
            <a:blip r:embed="rId2"/>
            <a:stretch/>
          </p:blipFill>
          <p:spPr>
            <a:xfrm>
              <a:off x="468360" y="3141720"/>
              <a:ext cx="8292600" cy="10792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04" name="CustomShape 8"/>
            <p:cNvSpPr/>
            <p:nvPr/>
          </p:nvSpPr>
          <p:spPr>
            <a:xfrm>
              <a:off x="481680" y="3158280"/>
              <a:ext cx="8259120" cy="10335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0" rIns="46800" tIns="21600" bIns="21600" anchor="ctr"/>
            <a:p>
              <a:pPr algn="ctr">
                <a:lnSpc>
                  <a:spcPct val="100000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</a:rPr>
                <a:t>- сокращение времени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05" name="Group 9"/>
          <p:cNvGrpSpPr/>
          <p:nvPr/>
        </p:nvGrpSpPr>
        <p:grpSpPr>
          <a:xfrm>
            <a:off x="468360" y="4365720"/>
            <a:ext cx="8292600" cy="1150560"/>
            <a:chOff x="468360" y="4365720"/>
            <a:chExt cx="8292600" cy="1150560"/>
          </a:xfrm>
        </p:grpSpPr>
        <p:pic>
          <p:nvPicPr>
            <p:cNvPr id="106" name="Прямоугольник 29" descr=""/>
            <p:cNvPicPr/>
            <p:nvPr/>
          </p:nvPicPr>
          <p:blipFill>
            <a:blip r:embed="rId3"/>
            <a:stretch/>
          </p:blipFill>
          <p:spPr>
            <a:xfrm>
              <a:off x="468360" y="4365720"/>
              <a:ext cx="8292600" cy="1150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07" name="CustomShape 10"/>
            <p:cNvSpPr/>
            <p:nvPr/>
          </p:nvSpPr>
          <p:spPr>
            <a:xfrm>
              <a:off x="481680" y="4383360"/>
              <a:ext cx="8259120" cy="1101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0" rIns="46800" tIns="21600" bIns="21600" anchor="ctr"/>
            <a:p>
              <a:pPr algn="ctr">
                <a:lnSpc>
                  <a:spcPct val="100000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</a:rPr>
                <a:t>- сокращение расходов на почтовые услуги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08" name="Group 11"/>
          <p:cNvGrpSpPr/>
          <p:nvPr/>
        </p:nvGrpSpPr>
        <p:grpSpPr>
          <a:xfrm>
            <a:off x="468360" y="4365720"/>
            <a:ext cx="8292600" cy="1150560"/>
            <a:chOff x="468360" y="4365720"/>
            <a:chExt cx="8292600" cy="1150560"/>
          </a:xfrm>
        </p:grpSpPr>
        <p:pic>
          <p:nvPicPr>
            <p:cNvPr id="109" name="Прямоугольник 29" descr=""/>
            <p:cNvPicPr/>
            <p:nvPr/>
          </p:nvPicPr>
          <p:blipFill>
            <a:blip r:embed="rId4"/>
            <a:stretch/>
          </p:blipFill>
          <p:spPr>
            <a:xfrm>
              <a:off x="468360" y="4365720"/>
              <a:ext cx="8292600" cy="1150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10" name="CustomShape 12"/>
            <p:cNvSpPr/>
            <p:nvPr/>
          </p:nvSpPr>
          <p:spPr>
            <a:xfrm>
              <a:off x="481680" y="4383360"/>
              <a:ext cx="8259120" cy="1101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0" rIns="46800" tIns="21600" bIns="21600" anchor="ctr"/>
            <a:p>
              <a:pPr algn="ctr">
                <a:lnSpc>
                  <a:spcPct val="100000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</a:rPr>
                <a:t>- сокращение расходов на почтовые услуги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11" name="Group 13"/>
          <p:cNvGrpSpPr/>
          <p:nvPr/>
        </p:nvGrpSpPr>
        <p:grpSpPr>
          <a:xfrm>
            <a:off x="468360" y="4365720"/>
            <a:ext cx="8292600" cy="1150560"/>
            <a:chOff x="468360" y="4365720"/>
            <a:chExt cx="8292600" cy="1150560"/>
          </a:xfrm>
        </p:grpSpPr>
        <p:pic>
          <p:nvPicPr>
            <p:cNvPr id="112" name="Прямоугольник 29" descr=""/>
            <p:cNvPicPr/>
            <p:nvPr/>
          </p:nvPicPr>
          <p:blipFill>
            <a:blip r:embed="rId5"/>
            <a:stretch/>
          </p:blipFill>
          <p:spPr>
            <a:xfrm>
              <a:off x="468360" y="4365720"/>
              <a:ext cx="8292600" cy="1150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13" name="CustomShape 14"/>
            <p:cNvSpPr/>
            <p:nvPr/>
          </p:nvSpPr>
          <p:spPr>
            <a:xfrm>
              <a:off x="481680" y="4383360"/>
              <a:ext cx="8259120" cy="11019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0" rIns="46800" tIns="21600" bIns="21600" anchor="ctr"/>
            <a:p>
              <a:pPr algn="ctr">
                <a:lnSpc>
                  <a:spcPct val="100000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</a:rPr>
                <a:t>- сокращение расходов на почтовые услуги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-52560" y="6637320"/>
            <a:ext cx="568800" cy="185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"/>
          <p:cNvSpPr/>
          <p:nvPr/>
        </p:nvSpPr>
        <p:spPr>
          <a:xfrm>
            <a:off x="382680" y="6634440"/>
            <a:ext cx="3260520" cy="186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32040" rIns="32040" tIns="32040" bIns="32040" anchor="ctr"/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888888"/>
                </a:solidFill>
                <a:latin typeface="Calibri"/>
                <a:ea typeface="Helvetica Neue"/>
              </a:rPr>
              <a:t>НАЗВАНИЕ ПРЕЗЕНТАЦИИ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08000" y="0"/>
            <a:ext cx="7272000" cy="791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360" rIns="45360" tIns="45360" bIns="45360" anchor="ctr"/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Helvetica Neue"/>
              </a:rPr>
              <a:t>СЕРВИС «ТАМОЖЕННАЯ ПРОВЕРКА»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Helvetica Neue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250920" y="1341360"/>
            <a:ext cx="8208720" cy="51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18" name="Рисунок 1" descr=""/>
          <p:cNvPicPr/>
          <p:nvPr/>
        </p:nvPicPr>
        <p:blipFill>
          <a:blip r:embed="rId1"/>
          <a:stretch/>
        </p:blipFill>
        <p:spPr>
          <a:xfrm>
            <a:off x="395280" y="1413000"/>
            <a:ext cx="1728360" cy="1223640"/>
          </a:xfrm>
          <a:prstGeom prst="rect">
            <a:avLst/>
          </a:prstGeom>
          <a:ln w="9360">
            <a:noFill/>
          </a:ln>
        </p:spPr>
      </p:pic>
      <p:pic>
        <p:nvPicPr>
          <p:cNvPr id="119" name="Рисунок 4" descr=""/>
          <p:cNvPicPr/>
          <p:nvPr/>
        </p:nvPicPr>
        <p:blipFill>
          <a:blip r:embed="rId2"/>
          <a:stretch/>
        </p:blipFill>
        <p:spPr>
          <a:xfrm>
            <a:off x="4067280" y="1700280"/>
            <a:ext cx="1368000" cy="7617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5"/>
          <p:cNvSpPr/>
          <p:nvPr/>
        </p:nvSpPr>
        <p:spPr>
          <a:xfrm>
            <a:off x="2843280" y="1916280"/>
            <a:ext cx="921960" cy="217080"/>
          </a:xfrm>
          <a:prstGeom prst="rightArrow">
            <a:avLst>
              <a:gd name="adj1" fmla="val 50000"/>
              <a:gd name="adj2" fmla="val 106022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6"/>
          <p:cNvSpPr/>
          <p:nvPr/>
        </p:nvSpPr>
        <p:spPr>
          <a:xfrm>
            <a:off x="2268360" y="2421000"/>
            <a:ext cx="1817280" cy="63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Требование о представлении документов и сведений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22" name="CustomShape 7"/>
          <p:cNvSpPr/>
          <p:nvPr/>
        </p:nvSpPr>
        <p:spPr>
          <a:xfrm>
            <a:off x="4140360" y="2565360"/>
            <a:ext cx="1223640" cy="30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УВЭД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23" name="Рисунок 7" descr=""/>
          <p:cNvPicPr/>
          <p:nvPr/>
        </p:nvPicPr>
        <p:blipFill>
          <a:blip r:embed="rId3"/>
          <a:stretch/>
        </p:blipFill>
        <p:spPr>
          <a:xfrm>
            <a:off x="6732720" y="1557360"/>
            <a:ext cx="1800000" cy="1061640"/>
          </a:xfrm>
          <a:prstGeom prst="rect">
            <a:avLst/>
          </a:prstGeom>
          <a:ln w="9360">
            <a:noFill/>
          </a:ln>
        </p:spPr>
      </p:pic>
      <p:sp>
        <p:nvSpPr>
          <p:cNvPr id="124" name="CustomShape 8"/>
          <p:cNvSpPr/>
          <p:nvPr/>
        </p:nvSpPr>
        <p:spPr>
          <a:xfrm>
            <a:off x="5580000" y="1844640"/>
            <a:ext cx="921960" cy="199800"/>
          </a:xfrm>
          <a:prstGeom prst="rightArrow">
            <a:avLst>
              <a:gd name="adj1" fmla="val 50000"/>
              <a:gd name="adj2" fmla="val 115278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9"/>
          <p:cNvSpPr/>
          <p:nvPr/>
        </p:nvSpPr>
        <p:spPr>
          <a:xfrm>
            <a:off x="5580000" y="2133720"/>
            <a:ext cx="831600" cy="215640"/>
          </a:xfrm>
          <a:prstGeom prst="leftArrow">
            <a:avLst>
              <a:gd name="adj1" fmla="val 50000"/>
              <a:gd name="adj2" fmla="val 96324"/>
            </a:avLst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10"/>
          <p:cNvSpPr/>
          <p:nvPr/>
        </p:nvSpPr>
        <p:spPr>
          <a:xfrm>
            <a:off x="395280" y="4365720"/>
            <a:ext cx="1960200" cy="1726920"/>
          </a:xfrm>
          <a:prstGeom prst="flowChartMultidocument">
            <a:avLst/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70618"/>
                </a:solidFill>
                <a:latin typeface="Calibri"/>
              </a:rPr>
              <a:t>Проверка представленных документов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7" name="CustomShape 11"/>
          <p:cNvSpPr/>
          <p:nvPr/>
        </p:nvSpPr>
        <p:spPr>
          <a:xfrm>
            <a:off x="3564000" y="4365720"/>
            <a:ext cx="2015640" cy="1726920"/>
          </a:xfrm>
          <a:prstGeom prst="flowChartMultidocument">
            <a:avLst/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70618"/>
                </a:solidFill>
                <a:latin typeface="Calibri"/>
              </a:rPr>
              <a:t>Акт камеральной таможенной проверки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8" name="CustomShape 12"/>
          <p:cNvSpPr/>
          <p:nvPr/>
        </p:nvSpPr>
        <p:spPr>
          <a:xfrm>
            <a:off x="6804000" y="4365720"/>
            <a:ext cx="1942920" cy="1655280"/>
          </a:xfrm>
          <a:prstGeom prst="flowChartMultidocument">
            <a:avLst/>
          </a:pr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70618"/>
                </a:solidFill>
                <a:latin typeface="Calibri"/>
              </a:rPr>
              <a:t>Формирование </a:t>
            </a:r>
            <a:br/>
            <a:r>
              <a:rPr b="1" lang="ru-RU" sz="1400" spc="-1" strike="noStrike">
                <a:solidFill>
                  <a:srgbClr val="070618"/>
                </a:solidFill>
                <a:latin typeface="Calibri"/>
              </a:rPr>
              <a:t>и направление документов по требованию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29" name="CustomShape 13"/>
          <p:cNvSpPr/>
          <p:nvPr/>
        </p:nvSpPr>
        <p:spPr>
          <a:xfrm>
            <a:off x="2484360" y="5013360"/>
            <a:ext cx="921960" cy="199800"/>
          </a:xfrm>
          <a:prstGeom prst="rightArrow">
            <a:avLst>
              <a:gd name="adj1" fmla="val 50000"/>
              <a:gd name="adj2" fmla="val 115278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14"/>
          <p:cNvSpPr/>
          <p:nvPr/>
        </p:nvSpPr>
        <p:spPr>
          <a:xfrm>
            <a:off x="4643280" y="3357720"/>
            <a:ext cx="215640" cy="86328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15"/>
          <p:cNvSpPr/>
          <p:nvPr/>
        </p:nvSpPr>
        <p:spPr>
          <a:xfrm>
            <a:off x="7451640" y="3429000"/>
            <a:ext cx="225000" cy="863280"/>
          </a:xfrm>
          <a:prstGeom prst="upArrow">
            <a:avLst>
              <a:gd name="adj1" fmla="val 50000"/>
              <a:gd name="adj2" fmla="val 95775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16"/>
          <p:cNvSpPr/>
          <p:nvPr/>
        </p:nvSpPr>
        <p:spPr>
          <a:xfrm>
            <a:off x="1258920" y="3284640"/>
            <a:ext cx="217080" cy="936360"/>
          </a:xfrm>
          <a:prstGeom prst="downArrow">
            <a:avLst>
              <a:gd name="adj1" fmla="val 49463"/>
              <a:gd name="adj2" fmla="val 121461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17"/>
          <p:cNvSpPr/>
          <p:nvPr/>
        </p:nvSpPr>
        <p:spPr>
          <a:xfrm>
            <a:off x="7885080" y="3429000"/>
            <a:ext cx="215640" cy="863280"/>
          </a:xfrm>
          <a:prstGeom prst="downArrow">
            <a:avLst>
              <a:gd name="adj1" fmla="val 49463"/>
              <a:gd name="adj2" fmla="val 112815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Application>LibreOffice/6.0.7.3$Linux_X86_64 LibreOffice_project/00m0$Build-3</Application>
  <Words>134</Words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Сергеева Екатерина Вадимовна</dc:creator>
  <dc:description/>
  <dc:language>ru-RU</dc:language>
  <cp:lastModifiedBy>KhmelevaIV</cp:lastModifiedBy>
  <dcterms:modified xsi:type="dcterms:W3CDTF">2021-01-26T07:40:12Z</dcterms:modified>
  <cp:revision>23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